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2"/>
  </p:notesMasterIdLst>
  <p:handoutMasterIdLst>
    <p:handoutMasterId r:id="rId153"/>
  </p:handoutMasterIdLst>
  <p:sldIdLst>
    <p:sldId id="256" r:id="rId2"/>
    <p:sldId id="4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79" r:id="rId25"/>
    <p:sldId id="270" r:id="rId26"/>
    <p:sldId id="410" r:id="rId27"/>
    <p:sldId id="411" r:id="rId28"/>
    <p:sldId id="412" r:id="rId29"/>
    <p:sldId id="413" r:id="rId30"/>
    <p:sldId id="414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2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9" r:id="rId93"/>
    <p:sldId id="350" r:id="rId94"/>
    <p:sldId id="351" r:id="rId95"/>
    <p:sldId id="352" r:id="rId96"/>
    <p:sldId id="353" r:id="rId97"/>
    <p:sldId id="354" r:id="rId98"/>
    <p:sldId id="348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92" r:id="rId133"/>
    <p:sldId id="390" r:id="rId134"/>
    <p:sldId id="391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</p:sldIdLst>
  <p:sldSz cx="9144000" cy="6858000" type="screen4x3"/>
  <p:notesSz cx="6797675" cy="9874250"/>
  <p:defaultTextStyle>
    <a:defPPr>
      <a:defRPr lang="hu-HU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050"/>
    <a:srgbClr val="3333FF"/>
    <a:srgbClr val="0033CC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2DB1080-B77F-48D3-A6D4-B21057924F3A}" type="datetimeFigureOut">
              <a:rPr lang="en-GB"/>
              <a:pPr>
                <a:defRPr/>
              </a:pPr>
              <a:t>11/02/2019</a:t>
            </a:fld>
            <a:endParaRPr lang="en-GB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D03090-55B2-44BD-871F-729557284BA5}" type="slidenum">
              <a:rPr lang="en-GB" altLang="hu-HU"/>
              <a:pPr/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359068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6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B62604-3BEE-4871-8ED7-796627E78D0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09334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53447-D75C-4B04-A9A4-EA99E799F90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0467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A9255-E14F-49A5-AAB4-49C2BAC3524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7137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D9C14-2FD0-4DE1-8DE4-01DD111079F0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8379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B52E51-6286-459B-BCA9-94E87987C9F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47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E96159-7AEB-4D10-A8CB-3EA1C43250D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9112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04D953-9C51-499F-8CE2-1D84A23F470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9270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11FF2-7E74-4DBD-80DC-E59DD9481EF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9519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86CFDD-B55B-498E-AD5C-7CC5F1DF252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7685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EFC107-C272-4B25-9A73-C6BF9269CFA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7888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A6DB8-75C0-40AA-A6F3-4CA3ED12A94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649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 smtClean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66ADF4-21AE-47C3-AE6E-F65BC8DDBB0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6771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en-US" smtClean="0"/>
              <a:t>Mintacím szerkesztése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en-US" smtClean="0"/>
              <a:t>Mintaszöveg szerkesztése</a:t>
            </a:r>
          </a:p>
          <a:p>
            <a:pPr lvl="1"/>
            <a:r>
              <a:rPr lang="hu-HU" altLang="en-US" smtClean="0"/>
              <a:t>Második szint</a:t>
            </a:r>
          </a:p>
          <a:p>
            <a:pPr lvl="2"/>
            <a:r>
              <a:rPr lang="hu-HU" altLang="en-US" smtClean="0"/>
              <a:t>Harmadik szint</a:t>
            </a:r>
          </a:p>
          <a:p>
            <a:pPr lvl="3"/>
            <a:r>
              <a:rPr lang="hu-HU" altLang="en-US" smtClean="0"/>
              <a:t>Negyedik szint</a:t>
            </a:r>
          </a:p>
          <a:p>
            <a:pPr lvl="4"/>
            <a:r>
              <a:rPr lang="hu-HU" altLang="en-US" smtClean="0"/>
              <a:t>Ötödik szint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B7C548-A266-4F70-B20C-55D528702392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78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nik.uni-obuda.hu/csink/aao/fnyg/" TargetMode="External"/><Relationship Id="rId2" Type="http://schemas.openxmlformats.org/officeDocument/2006/relationships/hyperlink" Target="http://aszt.inf.elte.hu/~hunlaci/book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4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cs.stonybrook.edu/~cse350/slides/cfg3.pd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0.png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Formális nyelvek</a:t>
            </a:r>
            <a:br>
              <a:rPr lang="hu-HU" altLang="en-US" smtClean="0"/>
            </a:br>
            <a:r>
              <a:rPr lang="hu-HU" altLang="en-US" smtClean="0"/>
              <a:t> előadások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hu-HU" altLang="en-US" dirty="0" smtClean="0"/>
          </a:p>
          <a:p>
            <a:pPr eaLnBrk="1" hangingPunct="1"/>
            <a:r>
              <a:rPr lang="hu-HU" altLang="en-US" dirty="0" smtClean="0"/>
              <a:t>2019. </a:t>
            </a:r>
            <a:r>
              <a:rPr lang="hu-HU" altLang="en-US" dirty="0" smtClean="0"/>
              <a:t>tavaszi félév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6EF8A7D-450C-4424-88D9-C3D5D4DDB69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hu-HU" altLang="en-US" sz="1400"/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8640763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29F4CF7-5DBD-403C-B0F0-B4B4ACB0096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hu-HU" altLang="en-US" sz="1400"/>
          </a:p>
        </p:txBody>
      </p:sp>
      <p:pic>
        <p:nvPicPr>
          <p:cNvPr id="10445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9588"/>
            <a:ext cx="77898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8040688" cy="466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453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8" name="Egyenlet" r:id="rId5" imgW="114151" imgH="215619" progId="">
                  <p:embed/>
                </p:oleObj>
              </mc:Choice>
              <mc:Fallback>
                <p:oleObj name="Egyenlet" r:id="rId5" imgW="114151" imgH="215619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Rectangle 13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graphicFrame>
        <p:nvGraphicFramePr>
          <p:cNvPr id="104455" name="Object 12"/>
          <p:cNvGraphicFramePr>
            <a:graphicFrameLocks noChangeAspect="1"/>
          </p:cNvGraphicFramePr>
          <p:nvPr/>
        </p:nvGraphicFramePr>
        <p:xfrm>
          <a:off x="1036638" y="6284913"/>
          <a:ext cx="3975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9" name="Egyenlet" r:id="rId7" imgW="3302000" imgH="368300" progId="">
                  <p:embed/>
                </p:oleObj>
              </mc:Choice>
              <mc:Fallback>
                <p:oleObj name="Egyenlet" r:id="rId7" imgW="3302000" imgH="36830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6284913"/>
                        <a:ext cx="3975100" cy="44608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456" name="Picture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262063"/>
            <a:ext cx="7497762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7" name="Line 21"/>
          <p:cNvSpPr>
            <a:spLocks noChangeShapeType="1"/>
          </p:cNvSpPr>
          <p:nvPr/>
        </p:nvSpPr>
        <p:spPr bwMode="auto">
          <a:xfrm flipV="1">
            <a:off x="1692275" y="4797425"/>
            <a:ext cx="35877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659561-0F0D-4A97-B168-0B0AB392FD9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101</a:t>
            </a:fld>
            <a:endParaRPr lang="hu-HU" altLang="en-US" sz="1400"/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54063"/>
            <a:ext cx="7848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8135938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652963"/>
            <a:ext cx="7961312" cy="15144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8" name="Text Box 8"/>
          <p:cNvSpPr txBox="1">
            <a:spLocks noChangeArrowheads="1"/>
          </p:cNvSpPr>
          <p:nvPr/>
        </p:nvSpPr>
        <p:spPr bwMode="auto">
          <a:xfrm>
            <a:off x="468313" y="4292600"/>
            <a:ext cx="3743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b="1">
                <a:solidFill>
                  <a:srgbClr val="FF0000"/>
                </a:solidFill>
              </a:rPr>
              <a:t>Emlékeztető: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0F1ACF-B846-4AF9-9AAD-1EDAF2B3272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102</a:t>
            </a:fld>
            <a:endParaRPr lang="hu-HU" altLang="en-US" sz="1400"/>
          </a:p>
        </p:txBody>
      </p:sp>
      <p:sp>
        <p:nvSpPr>
          <p:cNvPr id="106499" name="Text Box 4"/>
          <p:cNvSpPr txBox="1">
            <a:spLocks noChangeArrowheads="1"/>
          </p:cNvSpPr>
          <p:nvPr/>
        </p:nvSpPr>
        <p:spPr bwMode="auto">
          <a:xfrm>
            <a:off x="323850" y="620713"/>
            <a:ext cx="8569325" cy="787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200"/>
              <a:t>Emlékeztető: L</a:t>
            </a:r>
            <a:r>
              <a:rPr lang="hu-HU" altLang="en-US" sz="2200" baseline="-25000"/>
              <a:t>3</a:t>
            </a:r>
            <a:r>
              <a:rPr lang="hu-HU" altLang="en-US" sz="2200"/>
              <a:t>=L</a:t>
            </a:r>
            <a:r>
              <a:rPr lang="hu-HU" altLang="en-US" sz="2200" baseline="-25000"/>
              <a:t>NDA</a:t>
            </a:r>
            <a:r>
              <a:rPr lang="hu-HU" altLang="en-US" sz="2200"/>
              <a:t> (77. dia) és L</a:t>
            </a:r>
            <a:r>
              <a:rPr lang="hu-HU" altLang="en-US" sz="2200" baseline="-25000"/>
              <a:t>DA</a:t>
            </a:r>
            <a:r>
              <a:rPr lang="hu-HU" altLang="en-US" sz="2200"/>
              <a:t>=L</a:t>
            </a:r>
            <a:r>
              <a:rPr lang="hu-HU" altLang="en-US" sz="2200" baseline="-25000"/>
              <a:t>NDA</a:t>
            </a:r>
            <a:r>
              <a:rPr lang="hu-HU" altLang="en-US" sz="2200"/>
              <a:t>, ahol LDA a véges, determinisztikus automaták által generált nyelvek osztálya.</a:t>
            </a:r>
          </a:p>
        </p:txBody>
      </p:sp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2089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80645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8135937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6226E15-B51C-403E-A59E-FD97FB0FBC6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103</a:t>
            </a:fld>
            <a:endParaRPr lang="hu-HU" altLang="en-US" sz="1400"/>
          </a:p>
        </p:txBody>
      </p:sp>
      <p:pic>
        <p:nvPicPr>
          <p:cNvPr id="1075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294687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9896A69-D85A-40F8-9D4D-0E359B2D830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104</a:t>
            </a:fld>
            <a:endParaRPr lang="hu-HU" altLang="en-US" sz="1400"/>
          </a:p>
        </p:txBody>
      </p:sp>
      <p:pic>
        <p:nvPicPr>
          <p:cNvPr id="10854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6153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7975600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Oval 8"/>
          <p:cNvSpPr>
            <a:spLocks noChangeArrowheads="1"/>
          </p:cNvSpPr>
          <p:nvPr/>
        </p:nvSpPr>
        <p:spPr bwMode="auto">
          <a:xfrm>
            <a:off x="250825" y="2636838"/>
            <a:ext cx="217488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BCA94E5-E94D-4E10-B960-D46A8490DC2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105</a:t>
            </a:fld>
            <a:endParaRPr lang="hu-HU" altLang="en-US" sz="1400"/>
          </a:p>
        </p:txBody>
      </p:sp>
      <p:pic>
        <p:nvPicPr>
          <p:cNvPr id="10957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8066087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860800"/>
            <a:ext cx="846137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Oval 7"/>
          <p:cNvSpPr>
            <a:spLocks noChangeArrowheads="1"/>
          </p:cNvSpPr>
          <p:nvPr/>
        </p:nvSpPr>
        <p:spPr bwMode="auto">
          <a:xfrm>
            <a:off x="179388" y="393382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3E854B-8766-4835-87F3-5EA401C9ADC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hu-HU" altLang="en-US" sz="1400"/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3886200" cy="342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77755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49725"/>
            <a:ext cx="74374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34050"/>
            <a:ext cx="73612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157788"/>
            <a:ext cx="4733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00" name="Oval 9"/>
          <p:cNvSpPr>
            <a:spLocks noChangeArrowheads="1"/>
          </p:cNvSpPr>
          <p:nvPr/>
        </p:nvSpPr>
        <p:spPr bwMode="auto">
          <a:xfrm>
            <a:off x="179388" y="515778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0AF0482-51ED-4A3C-994C-F44CB0217FB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107</a:t>
            </a:fld>
            <a:endParaRPr lang="hu-HU" altLang="en-US" sz="1400"/>
          </a:p>
        </p:txBody>
      </p:sp>
      <p:pic>
        <p:nvPicPr>
          <p:cNvPr id="11161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78486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Oval 7"/>
          <p:cNvSpPr>
            <a:spLocks noChangeArrowheads="1"/>
          </p:cNvSpPr>
          <p:nvPr/>
        </p:nvSpPr>
        <p:spPr bwMode="auto">
          <a:xfrm>
            <a:off x="179388" y="765175"/>
            <a:ext cx="21590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pic>
        <p:nvPicPr>
          <p:cNvPr id="11162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08500"/>
            <a:ext cx="7523163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Oval 9"/>
          <p:cNvSpPr>
            <a:spLocks noChangeArrowheads="1"/>
          </p:cNvSpPr>
          <p:nvPr/>
        </p:nvSpPr>
        <p:spPr bwMode="auto">
          <a:xfrm>
            <a:off x="179388" y="4076700"/>
            <a:ext cx="2889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672B95C-6B4B-41FB-B119-5C93CC612B4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108</a:t>
            </a:fld>
            <a:endParaRPr lang="hu-HU" altLang="en-US" sz="1400"/>
          </a:p>
        </p:txBody>
      </p:sp>
      <p:pic>
        <p:nvPicPr>
          <p:cNvPr id="11264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7456488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68863"/>
            <a:ext cx="74120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6589713" cy="704850"/>
          </a:xfrm>
          <a:prstGeom prst="rect">
            <a:avLst/>
          </a:prstGeom>
          <a:noFill/>
          <a:ln w="254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A50B81-1A13-4225-B76E-2FC326F3924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109</a:t>
            </a:fld>
            <a:endParaRPr lang="hu-HU" altLang="en-US" sz="1400"/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380287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1C80757-B3FA-451C-8330-D22D1231503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hu-HU" altLang="en-US" sz="1400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75184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971550" y="4292600"/>
            <a:ext cx="7488238" cy="1628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solidFill>
                  <a:srgbClr val="FF0000"/>
                </a:solidFill>
              </a:rPr>
              <a:t>Egységelemes félgyűrű</a:t>
            </a:r>
            <a:r>
              <a:rPr lang="hu-HU" altLang="en-US" sz="1800"/>
              <a:t>: egy H nemüres halmaz, melyen értelmezett egy + -szal jelölt kommutatív és asszociatív, egységelemes művelet (kommutatív egységelemes félcsoport) és egy *-gal jelölt másik egységelemes asszociatív művelet (amely általában nem kommutatív)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41BC57-F184-45D8-9887-0F0B05FDE9E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110</a:t>
            </a:fld>
            <a:endParaRPr lang="hu-HU" altLang="en-US" sz="1400"/>
          </a:p>
        </p:txBody>
      </p:sp>
      <p:pic>
        <p:nvPicPr>
          <p:cNvPr id="1146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679291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23336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42576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3371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565400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6570662" cy="542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3E24EF-87F7-4F38-9BD1-437E54EB4B5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111</a:t>
            </a:fld>
            <a:endParaRPr lang="hu-HU" altLang="en-US" sz="1400"/>
          </a:p>
        </p:txBody>
      </p:sp>
      <p:pic>
        <p:nvPicPr>
          <p:cNvPr id="1157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74374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7456487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652963"/>
            <a:ext cx="73993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34050"/>
            <a:ext cx="6985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0F32B93-0209-4DD3-A653-BEAF00AA783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112</a:t>
            </a:fld>
            <a:endParaRPr lang="hu-HU" altLang="en-US" sz="1400"/>
          </a:p>
        </p:txBody>
      </p:sp>
      <p:pic>
        <p:nvPicPr>
          <p:cNvPr id="11673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8280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7272337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 Box 9"/>
          <p:cNvSpPr txBox="1">
            <a:spLocks noChangeArrowheads="1"/>
          </p:cNvSpPr>
          <p:nvPr/>
        </p:nvSpPr>
        <p:spPr bwMode="auto">
          <a:xfrm>
            <a:off x="5076825" y="3141663"/>
            <a:ext cx="3024188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Lásd 1.22 lemma, 28. dia</a:t>
            </a:r>
          </a:p>
        </p:txBody>
      </p:sp>
      <p:sp>
        <p:nvSpPr>
          <p:cNvPr id="116742" name="Line 10"/>
          <p:cNvSpPr>
            <a:spLocks noChangeShapeType="1"/>
          </p:cNvSpPr>
          <p:nvPr/>
        </p:nvSpPr>
        <p:spPr bwMode="auto">
          <a:xfrm flipH="1">
            <a:off x="4859338" y="3500438"/>
            <a:ext cx="2174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1D1530E-9D70-4402-9FCB-59919C24FFE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113</a:t>
            </a:fld>
            <a:endParaRPr lang="hu-HU" altLang="en-US" sz="1400"/>
          </a:p>
        </p:txBody>
      </p:sp>
      <p:pic>
        <p:nvPicPr>
          <p:cNvPr id="11776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7775575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BE36F9-2C56-4B74-90C6-323CF0F8A34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114</a:t>
            </a:fld>
            <a:endParaRPr lang="hu-HU" altLang="en-US" sz="1400"/>
          </a:p>
        </p:txBody>
      </p:sp>
      <p:pic>
        <p:nvPicPr>
          <p:cNvPr id="11878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73437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33600"/>
            <a:ext cx="70564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60800"/>
            <a:ext cx="54959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6453188"/>
            <a:ext cx="3057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776605-0129-47D1-B87F-05985B0DD8B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115</a:t>
            </a:fld>
            <a:endParaRPr lang="hu-HU" altLang="en-US" sz="1400"/>
          </a:p>
        </p:txBody>
      </p:sp>
      <p:pic>
        <p:nvPicPr>
          <p:cNvPr id="1198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7488237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20938"/>
            <a:ext cx="320040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Line 6"/>
          <p:cNvSpPr>
            <a:spLocks noChangeShapeType="1"/>
          </p:cNvSpPr>
          <p:nvPr/>
        </p:nvSpPr>
        <p:spPr bwMode="auto">
          <a:xfrm>
            <a:off x="755650" y="549275"/>
            <a:ext cx="720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19814" name="Line 7"/>
          <p:cNvSpPr>
            <a:spLocks noChangeShapeType="1"/>
          </p:cNvSpPr>
          <p:nvPr/>
        </p:nvSpPr>
        <p:spPr bwMode="auto">
          <a:xfrm>
            <a:off x="468313" y="765175"/>
            <a:ext cx="3959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119815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165850"/>
            <a:ext cx="3816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A460867-FF0B-485A-9226-82C27A748E7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116</a:t>
            </a:fld>
            <a:endParaRPr lang="hu-HU" altLang="en-US" sz="1400"/>
          </a:p>
        </p:txBody>
      </p:sp>
      <p:pic>
        <p:nvPicPr>
          <p:cNvPr id="1208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799147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B401D9-0228-4CD2-8E08-AFEB4BDD51F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117</a:t>
            </a:fld>
            <a:endParaRPr lang="hu-HU" altLang="en-US" sz="1400"/>
          </a:p>
        </p:txBody>
      </p:sp>
      <p:pic>
        <p:nvPicPr>
          <p:cNvPr id="12185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828198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20938"/>
            <a:ext cx="8064500" cy="14493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292600"/>
            <a:ext cx="5759450" cy="446088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62" name="Line 8"/>
          <p:cNvSpPr>
            <a:spLocks noChangeShapeType="1"/>
          </p:cNvSpPr>
          <p:nvPr/>
        </p:nvSpPr>
        <p:spPr bwMode="auto">
          <a:xfrm flipH="1">
            <a:off x="5508625" y="33337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 flipH="1">
            <a:off x="5580063" y="2060575"/>
            <a:ext cx="144462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29BC883-76AD-407A-A76C-ED55C1E4DC8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118</a:t>
            </a:fld>
            <a:endParaRPr lang="hu-HU" altLang="en-US" sz="1400"/>
          </a:p>
        </p:txBody>
      </p:sp>
      <p:pic>
        <p:nvPicPr>
          <p:cNvPr id="12288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3375"/>
            <a:ext cx="7559675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ext Box 6"/>
          <p:cNvSpPr txBox="1">
            <a:spLocks noChangeArrowheads="1"/>
          </p:cNvSpPr>
          <p:nvPr/>
        </p:nvSpPr>
        <p:spPr bwMode="auto">
          <a:xfrm>
            <a:off x="755650" y="2708275"/>
            <a:ext cx="7416800" cy="6604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Ugyanis a leveleknél a fa így néz ki (utolsó szinten A –&gt; a , felsőbb szinteken A – BC szabályokkal):</a:t>
            </a:r>
          </a:p>
        </p:txBody>
      </p:sp>
      <p:pic>
        <p:nvPicPr>
          <p:cNvPr id="12288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73463"/>
            <a:ext cx="1652587" cy="172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86" name="Line 10"/>
          <p:cNvSpPr>
            <a:spLocks noChangeShapeType="1"/>
          </p:cNvSpPr>
          <p:nvPr/>
        </p:nvSpPr>
        <p:spPr bwMode="auto">
          <a:xfrm>
            <a:off x="827088" y="4652963"/>
            <a:ext cx="1657350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2887" name="AutoShape 11"/>
          <p:cNvSpPr>
            <a:spLocks/>
          </p:cNvSpPr>
          <p:nvPr/>
        </p:nvSpPr>
        <p:spPr bwMode="auto">
          <a:xfrm>
            <a:off x="539750" y="3573463"/>
            <a:ext cx="215900" cy="17272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122888" name="Text Box 12"/>
          <p:cNvSpPr txBox="1">
            <a:spLocks noChangeArrowheads="1"/>
          </p:cNvSpPr>
          <p:nvPr/>
        </p:nvSpPr>
        <p:spPr bwMode="auto">
          <a:xfrm>
            <a:off x="0" y="42211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400"/>
              <a:t>t</a:t>
            </a:r>
          </a:p>
        </p:txBody>
      </p:sp>
      <p:sp>
        <p:nvSpPr>
          <p:cNvPr id="122889" name="AutoShape 13"/>
          <p:cNvSpPr>
            <a:spLocks/>
          </p:cNvSpPr>
          <p:nvPr/>
        </p:nvSpPr>
        <p:spPr bwMode="auto">
          <a:xfrm>
            <a:off x="2484438" y="3573463"/>
            <a:ext cx="215900" cy="1008062"/>
          </a:xfrm>
          <a:prstGeom prst="rightBrace">
            <a:avLst>
              <a:gd name="adj1" fmla="val 389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122890" name="Text Box 14"/>
          <p:cNvSpPr txBox="1">
            <a:spLocks noChangeArrowheads="1"/>
          </p:cNvSpPr>
          <p:nvPr/>
        </p:nvSpPr>
        <p:spPr bwMode="auto">
          <a:xfrm>
            <a:off x="2987675" y="4005263"/>
            <a:ext cx="936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Red(t)</a:t>
            </a:r>
          </a:p>
        </p:txBody>
      </p:sp>
      <p:pic>
        <p:nvPicPr>
          <p:cNvPr id="122891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589588"/>
            <a:ext cx="748982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2" name="Text Box 16"/>
          <p:cNvSpPr txBox="1">
            <a:spLocks noChangeArrowheads="1"/>
          </p:cNvSpPr>
          <p:nvPr/>
        </p:nvSpPr>
        <p:spPr bwMode="auto">
          <a:xfrm>
            <a:off x="4427538" y="3933825"/>
            <a:ext cx="4032250" cy="66675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Levélszám = 2^magasság miatt jön be a logaritmus!!</a:t>
            </a:r>
          </a:p>
        </p:txBody>
      </p:sp>
      <p:sp>
        <p:nvSpPr>
          <p:cNvPr id="122893" name="Line 17"/>
          <p:cNvSpPr>
            <a:spLocks noChangeShapeType="1"/>
          </p:cNvSpPr>
          <p:nvPr/>
        </p:nvSpPr>
        <p:spPr bwMode="auto">
          <a:xfrm flipH="1">
            <a:off x="3779838" y="4581525"/>
            <a:ext cx="1439862" cy="12954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2894" name="Line 19"/>
          <p:cNvSpPr>
            <a:spLocks noChangeShapeType="1"/>
          </p:cNvSpPr>
          <p:nvPr/>
        </p:nvSpPr>
        <p:spPr bwMode="auto">
          <a:xfrm flipH="1">
            <a:off x="5364163" y="2205038"/>
            <a:ext cx="792162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4787900" y="2205038"/>
            <a:ext cx="3313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1501932-FEBE-428A-AAE3-58F7C59CA21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119</a:t>
            </a:fld>
            <a:endParaRPr lang="hu-HU" altLang="en-US" sz="1400"/>
          </a:p>
        </p:txBody>
      </p:sp>
      <p:pic>
        <p:nvPicPr>
          <p:cNvPr id="12390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446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8" name="Text Box 5"/>
          <p:cNvSpPr txBox="1">
            <a:spLocks noChangeArrowheads="1"/>
          </p:cNvSpPr>
          <p:nvPr/>
        </p:nvSpPr>
        <p:spPr bwMode="auto">
          <a:xfrm>
            <a:off x="5219700" y="404813"/>
            <a:ext cx="2881313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Mivel u-t ilyen hosszúra választottuk!</a:t>
            </a:r>
          </a:p>
        </p:txBody>
      </p:sp>
      <p:pic>
        <p:nvPicPr>
          <p:cNvPr id="12390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410368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60800"/>
            <a:ext cx="2819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066088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2" name="Text Box 9"/>
          <p:cNvSpPr txBox="1">
            <a:spLocks noChangeArrowheads="1"/>
          </p:cNvSpPr>
          <p:nvPr/>
        </p:nvSpPr>
        <p:spPr bwMode="auto">
          <a:xfrm>
            <a:off x="5148263" y="1268413"/>
            <a:ext cx="3024187" cy="385762"/>
          </a:xfrm>
          <a:prstGeom prst="rect">
            <a:avLst/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|N| a nyelvtani jelek száma</a:t>
            </a:r>
          </a:p>
        </p:txBody>
      </p:sp>
      <p:pic>
        <p:nvPicPr>
          <p:cNvPr id="123913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005263"/>
            <a:ext cx="3887788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B75023-A56E-4718-988B-A92A95653E7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hu-HU" altLang="en-US" sz="1400"/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358900"/>
            <a:ext cx="7312025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C29F31-4F11-40FB-AAE7-E3383C0B9CB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120</a:t>
            </a:fld>
            <a:endParaRPr lang="hu-HU" altLang="en-US" sz="1400"/>
          </a:p>
        </p:txBody>
      </p:sp>
      <p:pic>
        <p:nvPicPr>
          <p:cNvPr id="1249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3671887" cy="1419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24400"/>
            <a:ext cx="74882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 Box 13"/>
          <p:cNvSpPr txBox="1">
            <a:spLocks noChangeArrowheads="1"/>
          </p:cNvSpPr>
          <p:nvPr/>
        </p:nvSpPr>
        <p:spPr bwMode="auto">
          <a:xfrm>
            <a:off x="250825" y="6021388"/>
            <a:ext cx="7705725" cy="392112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 A t</a:t>
            </a:r>
            <a:r>
              <a:rPr lang="hu-HU" altLang="en-US" sz="1800" baseline="-25000"/>
              <a:t>1</a:t>
            </a:r>
            <a:r>
              <a:rPr lang="hu-HU" altLang="en-US" sz="1800"/>
              <a:t> definíciója miatt A-n kívül nincs benne más ismétlődő nyelvtani jel!!</a:t>
            </a:r>
          </a:p>
        </p:txBody>
      </p:sp>
      <p:sp>
        <p:nvSpPr>
          <p:cNvPr id="124934" name="Line 14"/>
          <p:cNvSpPr>
            <a:spLocks noChangeShapeType="1"/>
          </p:cNvSpPr>
          <p:nvPr/>
        </p:nvSpPr>
        <p:spPr bwMode="auto">
          <a:xfrm flipV="1">
            <a:off x="1476375" y="4941888"/>
            <a:ext cx="215900" cy="10795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124935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76295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F82F5F-6D58-4832-9C1A-A699B6E7570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121</a:t>
            </a:fld>
            <a:endParaRPr lang="hu-HU" altLang="en-US" sz="1400"/>
          </a:p>
        </p:txBody>
      </p:sp>
      <p:pic>
        <p:nvPicPr>
          <p:cNvPr id="12595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30241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Text Box 5"/>
          <p:cNvSpPr txBox="1">
            <a:spLocks noChangeArrowheads="1"/>
          </p:cNvSpPr>
          <p:nvPr/>
        </p:nvSpPr>
        <p:spPr bwMode="auto">
          <a:xfrm>
            <a:off x="611188" y="1125538"/>
            <a:ext cx="7056437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magasság 1-gyel kisebb a szintek számánál:  h(t</a:t>
            </a:r>
            <a:r>
              <a:rPr lang="hu-HU" altLang="en-US" sz="1800" baseline="-25000"/>
              <a:t>1</a:t>
            </a:r>
            <a:r>
              <a:rPr lang="hu-HU" altLang="en-US" sz="1800"/>
              <a:t>) = sz(t</a:t>
            </a:r>
            <a:r>
              <a:rPr lang="hu-HU" altLang="en-US" sz="1800" baseline="-25000"/>
              <a:t>1</a:t>
            </a:r>
            <a:r>
              <a:rPr lang="hu-HU" altLang="en-US" sz="1800"/>
              <a:t>) –  1</a:t>
            </a:r>
          </a:p>
        </p:txBody>
      </p:sp>
      <p:pic>
        <p:nvPicPr>
          <p:cNvPr id="12595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7704138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76700"/>
            <a:ext cx="838835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941888"/>
            <a:ext cx="8135937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Text Box 9"/>
          <p:cNvSpPr txBox="1">
            <a:spLocks noChangeArrowheads="1"/>
          </p:cNvSpPr>
          <p:nvPr/>
        </p:nvSpPr>
        <p:spPr bwMode="auto">
          <a:xfrm>
            <a:off x="684213" y="5876925"/>
            <a:ext cx="7200900" cy="4222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000"/>
              <a:t>Nem bizonyítjuk (lásd a jegyzetben).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2B52CCE-9BA1-4FA4-B051-BF728E60416D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122</a:t>
            </a:fld>
            <a:endParaRPr lang="hu-HU" altLang="en-US" sz="1400"/>
          </a:p>
        </p:txBody>
      </p:sp>
      <p:pic>
        <p:nvPicPr>
          <p:cNvPr id="12697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712787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7199312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516563"/>
            <a:ext cx="3886200" cy="342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2" name="Text Box 8"/>
          <p:cNvSpPr txBox="1">
            <a:spLocks noChangeArrowheads="1"/>
          </p:cNvSpPr>
          <p:nvPr/>
        </p:nvSpPr>
        <p:spPr bwMode="auto">
          <a:xfrm>
            <a:off x="611188" y="6092825"/>
            <a:ext cx="69850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L</a:t>
            </a:r>
            <a:r>
              <a:rPr lang="hu-HU" altLang="en-US" sz="1800" baseline="-25000"/>
              <a:t>2</a:t>
            </a:r>
            <a:r>
              <a:rPr lang="hu-HU" altLang="en-US" sz="1800"/>
              <a:t> beli nyelvre ismételjük meg 4.1 bizonyítását a nagy Bar-Hillel lemmával, p-t használva!</a:t>
            </a:r>
          </a:p>
        </p:txBody>
      </p:sp>
      <p:sp>
        <p:nvSpPr>
          <p:cNvPr id="126983" name="Line 9"/>
          <p:cNvSpPr>
            <a:spLocks noChangeShapeType="1"/>
          </p:cNvSpPr>
          <p:nvPr/>
        </p:nvSpPr>
        <p:spPr bwMode="auto">
          <a:xfrm flipV="1">
            <a:off x="3779838" y="3429000"/>
            <a:ext cx="3313112" cy="266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6984" name="Szövegdoboz 7"/>
          <p:cNvSpPr txBox="1">
            <a:spLocks noChangeArrowheads="1"/>
          </p:cNvSpPr>
          <p:nvPr/>
        </p:nvSpPr>
        <p:spPr bwMode="auto">
          <a:xfrm>
            <a:off x="5724525" y="2781300"/>
            <a:ext cx="1871663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en-US" sz="2000"/>
              <a:t>Lásd 63. 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6EAC0BD-8BD0-4377-A92E-5043F1698F0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123</a:t>
            </a:fld>
            <a:endParaRPr lang="hu-HU" altLang="en-US" sz="1400"/>
          </a:p>
        </p:txBody>
      </p:sp>
      <p:pic>
        <p:nvPicPr>
          <p:cNvPr id="12800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9275"/>
            <a:ext cx="81645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4" name="Text Box 5"/>
          <p:cNvSpPr txBox="1">
            <a:spLocks noChangeArrowheads="1"/>
          </p:cNvSpPr>
          <p:nvPr/>
        </p:nvSpPr>
        <p:spPr bwMode="auto">
          <a:xfrm>
            <a:off x="4643438" y="1125538"/>
            <a:ext cx="4175125" cy="10953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/>
              <a:t>L</a:t>
            </a:r>
            <a:r>
              <a:rPr lang="hu-HU" altLang="en-US" sz="1600" baseline="30000"/>
              <a:t>1</a:t>
            </a:r>
            <a:r>
              <a:rPr lang="hu-HU" altLang="en-US" sz="1600"/>
              <a:t>={a</a:t>
            </a:r>
            <a:r>
              <a:rPr lang="hu-HU" altLang="en-US" sz="1600" baseline="30000"/>
              <a:t>n</a:t>
            </a:r>
            <a:r>
              <a:rPr lang="hu-HU" altLang="en-US" sz="1600"/>
              <a:t>b</a:t>
            </a:r>
            <a:r>
              <a:rPr lang="hu-HU" altLang="en-US" sz="1600" baseline="30000"/>
              <a:t>n</a:t>
            </a:r>
            <a:r>
              <a:rPr lang="hu-HU" altLang="en-US" sz="1600"/>
              <a:t> | n&gt;0} és L</a:t>
            </a:r>
            <a:r>
              <a:rPr lang="hu-HU" altLang="en-US" sz="1600" baseline="30000"/>
              <a:t>2</a:t>
            </a:r>
            <a:r>
              <a:rPr lang="hu-HU" altLang="en-US" sz="1600"/>
              <a:t>={ c</a:t>
            </a:r>
            <a:r>
              <a:rPr lang="hu-HU" altLang="en-US" sz="1600" baseline="30000"/>
              <a:t>m</a:t>
            </a:r>
            <a:r>
              <a:rPr lang="hu-HU" altLang="en-US" sz="1600"/>
              <a:t>| m&gt;0} 2-es típusúak (lásd 22.-23. és 32. dia), L</a:t>
            </a:r>
            <a:r>
              <a:rPr lang="hu-HU" altLang="en-US" sz="1600" baseline="-25000"/>
              <a:t>1</a:t>
            </a:r>
            <a:r>
              <a:rPr lang="hu-HU" altLang="en-US" sz="1600"/>
              <a:t>=L</a:t>
            </a:r>
            <a:r>
              <a:rPr lang="hu-HU" altLang="en-US" sz="1600" baseline="30000"/>
              <a:t>1</a:t>
            </a:r>
            <a:r>
              <a:rPr lang="hu-HU" altLang="en-US" sz="1600"/>
              <a:t>L</a:t>
            </a:r>
            <a:r>
              <a:rPr lang="hu-HU" altLang="en-US" sz="1600" baseline="30000"/>
              <a:t>2</a:t>
            </a:r>
            <a:r>
              <a:rPr lang="hu-HU" altLang="en-US" sz="1600"/>
              <a:t>, L</a:t>
            </a:r>
            <a:r>
              <a:rPr lang="hu-HU" altLang="en-US" sz="1600" baseline="-25000"/>
              <a:t>2</a:t>
            </a:r>
            <a:r>
              <a:rPr lang="hu-HU" altLang="en-US" sz="1600"/>
              <a:t>=L</a:t>
            </a:r>
            <a:r>
              <a:rPr lang="hu-HU" altLang="en-US" sz="1600" baseline="30000"/>
              <a:t>2</a:t>
            </a:r>
            <a:r>
              <a:rPr lang="hu-HU" altLang="en-US" sz="1600"/>
              <a:t>L</a:t>
            </a:r>
            <a:r>
              <a:rPr lang="hu-HU" altLang="en-US" sz="1600" baseline="30000"/>
              <a:t>1</a:t>
            </a:r>
            <a:r>
              <a:rPr lang="hu-HU" altLang="en-US" sz="1600"/>
              <a:t> és az 1.43 tétel (62. dia) szerint ezért L</a:t>
            </a:r>
            <a:r>
              <a:rPr lang="hu-HU" altLang="en-US" sz="1600" baseline="-25000"/>
              <a:t>1</a:t>
            </a:r>
            <a:r>
              <a:rPr lang="hu-HU" altLang="en-US" sz="1600"/>
              <a:t> és L</a:t>
            </a:r>
            <a:r>
              <a:rPr lang="hu-HU" altLang="en-US" sz="1600" baseline="-25000"/>
              <a:t>2</a:t>
            </a:r>
            <a:r>
              <a:rPr lang="hu-HU" altLang="en-US" sz="1600"/>
              <a:t> is 2-es típusúak.</a:t>
            </a:r>
            <a:endParaRPr lang="hu-HU" altLang="en-US" sz="2000"/>
          </a:p>
        </p:txBody>
      </p:sp>
      <p:sp>
        <p:nvSpPr>
          <p:cNvPr id="128005" name="Line 6"/>
          <p:cNvSpPr>
            <a:spLocks noChangeShapeType="1"/>
          </p:cNvSpPr>
          <p:nvPr/>
        </p:nvSpPr>
        <p:spPr bwMode="auto">
          <a:xfrm flipH="1">
            <a:off x="3779838" y="2205038"/>
            <a:ext cx="863600" cy="5032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28006" name="Text Box 7"/>
          <p:cNvSpPr txBox="1">
            <a:spLocks noChangeArrowheads="1"/>
          </p:cNvSpPr>
          <p:nvPr/>
        </p:nvSpPr>
        <p:spPr bwMode="auto">
          <a:xfrm>
            <a:off x="611188" y="3933825"/>
            <a:ext cx="8137525" cy="1758950"/>
          </a:xfrm>
          <a:prstGeom prst="rect">
            <a:avLst/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Tegyük fel indirekt, hogy L</a:t>
            </a:r>
            <a:r>
              <a:rPr lang="hu-HU" altLang="en-US" sz="1800" baseline="-25000"/>
              <a:t>1</a:t>
            </a:r>
            <a:r>
              <a:rPr lang="hu-HU" altLang="en-US" sz="1800"/>
              <a:t> metszet L</a:t>
            </a:r>
            <a:r>
              <a:rPr lang="hu-HU" altLang="en-US" sz="1800" baseline="-25000"/>
              <a:t>2</a:t>
            </a:r>
            <a:r>
              <a:rPr lang="hu-HU" altLang="en-US" sz="1800"/>
              <a:t> 2-es típusú, és legyen M =max(p,q), ahol p és q a nagy BH-lemma konstansai. Legyen u=a</a:t>
            </a:r>
            <a:r>
              <a:rPr lang="hu-HU" altLang="en-US" sz="1800" baseline="30000"/>
              <a:t>M</a:t>
            </a:r>
            <a:r>
              <a:rPr lang="hu-HU" altLang="en-US" sz="1800"/>
              <a:t>b</a:t>
            </a:r>
            <a:r>
              <a:rPr lang="hu-HU" altLang="en-US" sz="1800" baseline="30000"/>
              <a:t>M</a:t>
            </a:r>
            <a:r>
              <a:rPr lang="hu-HU" altLang="en-US" sz="1800"/>
              <a:t>c</a:t>
            </a:r>
            <a:r>
              <a:rPr lang="hu-HU" altLang="en-US" sz="1800" baseline="30000"/>
              <a:t>M</a:t>
            </a:r>
            <a:r>
              <a:rPr lang="hu-HU" altLang="en-US" sz="1800"/>
              <a:t>, a BH szerinti felbontás u=xyzvw. Az i=0 iteráció u’=xy</a:t>
            </a:r>
            <a:r>
              <a:rPr lang="hu-HU" altLang="en-US" sz="1800" baseline="30000"/>
              <a:t>0</a:t>
            </a:r>
            <a:r>
              <a:rPr lang="hu-HU" altLang="en-US" sz="1800"/>
              <a:t>zv</a:t>
            </a:r>
            <a:r>
              <a:rPr lang="hu-HU" altLang="en-US" sz="1800" baseline="30000"/>
              <a:t>0</a:t>
            </a:r>
            <a:r>
              <a:rPr lang="hu-HU" altLang="en-US" sz="1800"/>
              <a:t>w=xzw=a</a:t>
            </a:r>
            <a:r>
              <a:rPr lang="hu-HU" altLang="en-US" sz="1800" baseline="30000"/>
              <a:t>m</a:t>
            </a:r>
            <a:r>
              <a:rPr lang="hu-HU" altLang="en-US" sz="1800"/>
              <a:t>b</a:t>
            </a:r>
            <a:r>
              <a:rPr lang="hu-HU" altLang="en-US" sz="1800" baseline="30000"/>
              <a:t>m</a:t>
            </a:r>
            <a:r>
              <a:rPr lang="hu-HU" altLang="en-US" sz="1800"/>
              <a:t>c</a:t>
            </a:r>
            <a:r>
              <a:rPr lang="hu-HU" altLang="en-US" sz="1800" baseline="30000"/>
              <a:t>m</a:t>
            </a:r>
            <a:r>
              <a:rPr lang="hu-HU" altLang="en-US" sz="1800"/>
              <a:t> valamilyen m&lt;M választással. Mivel y-ban kell hogy legyenek a-k és v-ben kell hogy legyenek c-k (m&lt;M miatt), így yzv „lefedi” b</a:t>
            </a:r>
            <a:r>
              <a:rPr lang="hu-HU" altLang="en-US" sz="1800" baseline="30000"/>
              <a:t>M</a:t>
            </a:r>
            <a:r>
              <a:rPr lang="hu-HU" altLang="en-US" sz="1800"/>
              <a:t> –et, vagyis hosszabb M-nél. Másrészről a nagy BH lemma miatt yzv rövidebb q-nál, így M-nél is. Ez ellentmondás!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049E63B-1D70-4EDF-9C37-A46628F15BC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124</a:t>
            </a:fld>
            <a:endParaRPr lang="hu-HU" altLang="en-US" sz="1400"/>
          </a:p>
        </p:txBody>
      </p:sp>
      <p:pic>
        <p:nvPicPr>
          <p:cNvPr id="12902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84963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5E987E-544C-4E68-915A-9896A392BF8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125</a:t>
            </a:fld>
            <a:endParaRPr lang="hu-HU" altLang="en-US" sz="1400"/>
          </a:p>
        </p:txBody>
      </p:sp>
      <p:pic>
        <p:nvPicPr>
          <p:cNvPr id="13005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5810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4813"/>
            <a:ext cx="74374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08050"/>
            <a:ext cx="788828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19275"/>
            <a:ext cx="7923212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6A785C-A4D4-4BBA-ADC1-0D45695F264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126</a:t>
            </a:fld>
            <a:endParaRPr lang="hu-HU" altLang="en-US" sz="1400"/>
          </a:p>
        </p:txBody>
      </p:sp>
      <p:pic>
        <p:nvPicPr>
          <p:cNvPr id="13107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08050"/>
            <a:ext cx="7875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79041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57563"/>
            <a:ext cx="7923213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Line 9"/>
          <p:cNvSpPr>
            <a:spLocks noChangeShapeType="1"/>
          </p:cNvSpPr>
          <p:nvPr/>
        </p:nvSpPr>
        <p:spPr bwMode="auto">
          <a:xfrm>
            <a:off x="250825" y="3141663"/>
            <a:ext cx="8424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131079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7875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F1BFDF-C489-4539-A13D-CBE9AC733BA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127</a:t>
            </a:fld>
            <a:endParaRPr lang="hu-HU" altLang="en-US" sz="1400"/>
          </a:p>
        </p:txBody>
      </p:sp>
      <p:pic>
        <p:nvPicPr>
          <p:cNvPr id="13209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8018463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33375"/>
            <a:ext cx="2952750" cy="3889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01" name="Text Box 8"/>
          <p:cNvSpPr txBox="1">
            <a:spLocks noChangeArrowheads="1"/>
          </p:cNvSpPr>
          <p:nvPr/>
        </p:nvSpPr>
        <p:spPr bwMode="auto">
          <a:xfrm>
            <a:off x="468313" y="333375"/>
            <a:ext cx="2951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000"/>
              <a:t>1-verem: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E6B10D0-6D87-484D-AC40-9B3E197DEA2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128</a:t>
            </a:fld>
            <a:endParaRPr lang="hu-HU" altLang="en-US" sz="1400"/>
          </a:p>
        </p:txBody>
      </p:sp>
      <p:pic>
        <p:nvPicPr>
          <p:cNvPr id="133123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6745288" cy="1390650"/>
          </a:xfrm>
          <a:prstGeom prst="rect">
            <a:avLst/>
          </a:prstGeom>
          <a:noFill/>
          <a:ln w="19050">
            <a:solidFill>
              <a:srgbClr val="99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149725"/>
            <a:ext cx="30003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084763"/>
            <a:ext cx="698023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68638"/>
            <a:ext cx="5029200" cy="447675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8572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276475"/>
            <a:ext cx="3190875" cy="31432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19526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30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700213"/>
            <a:ext cx="2867025" cy="2371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1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54721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32" name="Text Box 19"/>
          <p:cNvSpPr txBox="1">
            <a:spLocks noChangeArrowheads="1"/>
          </p:cNvSpPr>
          <p:nvPr/>
        </p:nvSpPr>
        <p:spPr bwMode="auto">
          <a:xfrm>
            <a:off x="4500563" y="4868863"/>
            <a:ext cx="504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 b="1"/>
              <a:t>t=a</a:t>
            </a:r>
          </a:p>
        </p:txBody>
      </p:sp>
      <p:sp>
        <p:nvSpPr>
          <p:cNvPr id="133133" name="Text Box 20"/>
          <p:cNvSpPr txBox="1">
            <a:spLocks noChangeArrowheads="1"/>
          </p:cNvSpPr>
          <p:nvPr/>
        </p:nvSpPr>
        <p:spPr bwMode="auto">
          <a:xfrm>
            <a:off x="1692275" y="4221163"/>
            <a:ext cx="215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1</a:t>
            </a:r>
          </a:p>
        </p:txBody>
      </p:sp>
      <p:sp>
        <p:nvSpPr>
          <p:cNvPr id="133134" name="Text Box 21"/>
          <p:cNvSpPr txBox="1">
            <a:spLocks noChangeArrowheads="1"/>
          </p:cNvSpPr>
          <p:nvPr/>
        </p:nvSpPr>
        <p:spPr bwMode="auto">
          <a:xfrm>
            <a:off x="2124075" y="4221163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2</a:t>
            </a:r>
          </a:p>
        </p:txBody>
      </p:sp>
      <p:sp>
        <p:nvSpPr>
          <p:cNvPr id="133135" name="Text Box 22"/>
          <p:cNvSpPr txBox="1">
            <a:spLocks noChangeArrowheads="1"/>
          </p:cNvSpPr>
          <p:nvPr/>
        </p:nvSpPr>
        <p:spPr bwMode="auto">
          <a:xfrm>
            <a:off x="2555875" y="4221163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3</a:t>
            </a:r>
          </a:p>
        </p:txBody>
      </p:sp>
      <p:sp>
        <p:nvSpPr>
          <p:cNvPr id="133136" name="Text Box 23"/>
          <p:cNvSpPr txBox="1">
            <a:spLocks noChangeArrowheads="1"/>
          </p:cNvSpPr>
          <p:nvPr/>
        </p:nvSpPr>
        <p:spPr bwMode="auto">
          <a:xfrm>
            <a:off x="2916238" y="4221163"/>
            <a:ext cx="287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4</a:t>
            </a:r>
          </a:p>
        </p:txBody>
      </p:sp>
      <p:sp>
        <p:nvSpPr>
          <p:cNvPr id="133137" name="Text Box 24"/>
          <p:cNvSpPr txBox="1">
            <a:spLocks noChangeArrowheads="1"/>
          </p:cNvSpPr>
          <p:nvPr/>
        </p:nvSpPr>
        <p:spPr bwMode="auto">
          <a:xfrm>
            <a:off x="3348038" y="4221163"/>
            <a:ext cx="287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5</a:t>
            </a:r>
          </a:p>
        </p:txBody>
      </p:sp>
      <p:sp>
        <p:nvSpPr>
          <p:cNvPr id="133138" name="Text Box 25"/>
          <p:cNvSpPr txBox="1">
            <a:spLocks noChangeArrowheads="1"/>
          </p:cNvSpPr>
          <p:nvPr/>
        </p:nvSpPr>
        <p:spPr bwMode="auto">
          <a:xfrm>
            <a:off x="1692275" y="4868863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1</a:t>
            </a:r>
          </a:p>
        </p:txBody>
      </p:sp>
      <p:sp>
        <p:nvSpPr>
          <p:cNvPr id="133139" name="Text Box 27"/>
          <p:cNvSpPr txBox="1">
            <a:spLocks noChangeArrowheads="1"/>
          </p:cNvSpPr>
          <p:nvPr/>
        </p:nvSpPr>
        <p:spPr bwMode="auto">
          <a:xfrm>
            <a:off x="3132138" y="4868863"/>
            <a:ext cx="236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4</a:t>
            </a:r>
          </a:p>
        </p:txBody>
      </p:sp>
      <p:sp>
        <p:nvSpPr>
          <p:cNvPr id="133140" name="Text Box 28"/>
          <p:cNvSpPr txBox="1">
            <a:spLocks noChangeArrowheads="1"/>
          </p:cNvSpPr>
          <p:nvPr/>
        </p:nvSpPr>
        <p:spPr bwMode="auto">
          <a:xfrm>
            <a:off x="5795963" y="4868863"/>
            <a:ext cx="504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 b="1"/>
              <a:t>t=b</a:t>
            </a:r>
          </a:p>
        </p:txBody>
      </p:sp>
      <p:sp>
        <p:nvSpPr>
          <p:cNvPr id="133141" name="Text Box 29"/>
          <p:cNvSpPr txBox="1">
            <a:spLocks noChangeArrowheads="1"/>
          </p:cNvSpPr>
          <p:nvPr/>
        </p:nvSpPr>
        <p:spPr bwMode="auto">
          <a:xfrm>
            <a:off x="7092950" y="47974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5</a:t>
            </a:r>
          </a:p>
        </p:txBody>
      </p:sp>
      <p:sp>
        <p:nvSpPr>
          <p:cNvPr id="133142" name="Text Box 30"/>
          <p:cNvSpPr txBox="1">
            <a:spLocks noChangeArrowheads="1"/>
          </p:cNvSpPr>
          <p:nvPr/>
        </p:nvSpPr>
        <p:spPr bwMode="auto">
          <a:xfrm>
            <a:off x="2051050" y="5805488"/>
            <a:ext cx="504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 b="1"/>
              <a:t>t=b</a:t>
            </a:r>
          </a:p>
        </p:txBody>
      </p:sp>
      <p:sp>
        <p:nvSpPr>
          <p:cNvPr id="133143" name="Text Box 31"/>
          <p:cNvSpPr txBox="1">
            <a:spLocks noChangeArrowheads="1"/>
          </p:cNvSpPr>
          <p:nvPr/>
        </p:nvSpPr>
        <p:spPr bwMode="auto">
          <a:xfrm>
            <a:off x="3132138" y="5876925"/>
            <a:ext cx="5048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 b="1"/>
              <a:t>t=a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793163-0D8D-4EA8-82EF-2A7AC87B4BC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129</a:t>
            </a:fld>
            <a:endParaRPr lang="hu-HU" altLang="en-US" sz="1400"/>
          </a:p>
        </p:txBody>
      </p:sp>
      <p:pic>
        <p:nvPicPr>
          <p:cNvPr id="1341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8913"/>
            <a:ext cx="21907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81075"/>
            <a:ext cx="790416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437063"/>
            <a:ext cx="79803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36838"/>
            <a:ext cx="7954962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7B2581A-8FA4-43CD-BB61-889CE518BA1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hu-HU" altLang="en-US" sz="1400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8135937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755808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Line 6"/>
          <p:cNvSpPr>
            <a:spLocks noChangeShapeType="1"/>
          </p:cNvSpPr>
          <p:nvPr/>
        </p:nvSpPr>
        <p:spPr bwMode="auto">
          <a:xfrm>
            <a:off x="3132138" y="2133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342" name="Line 7"/>
          <p:cNvSpPr>
            <a:spLocks noChangeShapeType="1"/>
          </p:cNvSpPr>
          <p:nvPr/>
        </p:nvSpPr>
        <p:spPr bwMode="auto">
          <a:xfrm>
            <a:off x="1187450" y="3357563"/>
            <a:ext cx="2232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627BD13-C683-469A-BDC3-33D23134B65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130</a:t>
            </a:fld>
            <a:endParaRPr lang="hu-HU" altLang="en-US" sz="1400"/>
          </a:p>
        </p:txBody>
      </p:sp>
      <p:pic>
        <p:nvPicPr>
          <p:cNvPr id="13517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573463"/>
            <a:ext cx="79803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Text Box 7"/>
          <p:cNvSpPr txBox="1">
            <a:spLocks noChangeArrowheads="1"/>
          </p:cNvSpPr>
          <p:nvPr/>
        </p:nvSpPr>
        <p:spPr bwMode="auto">
          <a:xfrm>
            <a:off x="2484438" y="3933825"/>
            <a:ext cx="6480175" cy="536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A bizonyítás a levezetés hossza szerinti teljes indukcióval történik. Nem részletezzük.</a:t>
            </a:r>
          </a:p>
        </p:txBody>
      </p:sp>
      <p:pic>
        <p:nvPicPr>
          <p:cNvPr id="13517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8047038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52963"/>
            <a:ext cx="79930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1DC7AE-A1A4-447F-BE89-93568432B66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131</a:t>
            </a:fld>
            <a:endParaRPr lang="hu-HU" altLang="en-US" sz="1400"/>
          </a:p>
        </p:txBody>
      </p:sp>
      <p:pic>
        <p:nvPicPr>
          <p:cNvPr id="1361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46577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7875587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81075"/>
            <a:ext cx="79136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6156325" y="1268413"/>
            <a:ext cx="2303463" cy="330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Ez volt a 3.12 tétel, 78. dia</a:t>
            </a:r>
          </a:p>
        </p:txBody>
      </p:sp>
      <p:sp>
        <p:nvSpPr>
          <p:cNvPr id="136199" name="Line 8"/>
          <p:cNvSpPr>
            <a:spLocks noChangeShapeType="1"/>
          </p:cNvSpPr>
          <p:nvPr/>
        </p:nvSpPr>
        <p:spPr bwMode="auto">
          <a:xfrm>
            <a:off x="3563938" y="3716338"/>
            <a:ext cx="4752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36200" name="Line 9"/>
          <p:cNvSpPr>
            <a:spLocks noChangeShapeType="1"/>
          </p:cNvSpPr>
          <p:nvPr/>
        </p:nvSpPr>
        <p:spPr bwMode="auto">
          <a:xfrm>
            <a:off x="468313" y="3933825"/>
            <a:ext cx="2087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7A21A2F-2F4A-4A4D-883E-1724B504A09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132</a:t>
            </a:fld>
            <a:endParaRPr lang="hu-HU" altLang="en-US" sz="1400"/>
          </a:p>
        </p:txBody>
      </p:sp>
      <p:pic>
        <p:nvPicPr>
          <p:cNvPr id="1372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295400"/>
            <a:ext cx="790416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A6B44F-3BD2-4CA0-AB43-13E7345C2DB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133</a:t>
            </a:fld>
            <a:endParaRPr lang="hu-HU" altLang="en-US" sz="1400"/>
          </a:p>
        </p:txBody>
      </p:sp>
      <p:pic>
        <p:nvPicPr>
          <p:cNvPr id="13824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7974012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084763"/>
            <a:ext cx="79994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7904162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739D13E-8D6E-4BBA-86F3-07FDB69E0E4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134</a:t>
            </a:fld>
            <a:endParaRPr lang="hu-HU" altLang="en-US" sz="1400"/>
          </a:p>
        </p:txBody>
      </p:sp>
      <p:pic>
        <p:nvPicPr>
          <p:cNvPr id="13926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7888287" cy="8191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6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5538"/>
            <a:ext cx="80184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EE9D594-449D-4677-BECB-9AABB167B9D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135</a:t>
            </a:fld>
            <a:endParaRPr lang="hu-HU" altLang="en-US" sz="1400"/>
          </a:p>
        </p:txBody>
      </p:sp>
      <p:pic>
        <p:nvPicPr>
          <p:cNvPr id="1402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7869237" cy="3143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96975"/>
            <a:ext cx="79740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DF739A8-B160-4337-83FD-5042DB3029E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136</a:t>
            </a:fld>
            <a:endParaRPr lang="hu-HU" altLang="en-US" sz="1400"/>
          </a:p>
        </p:txBody>
      </p:sp>
      <p:pic>
        <p:nvPicPr>
          <p:cNvPr id="1413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4562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613"/>
            <a:ext cx="78120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4838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6113"/>
            <a:ext cx="796131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AEA832-EE90-4333-9E33-36B7B2F8A9F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137</a:t>
            </a:fld>
            <a:endParaRPr lang="hu-HU" altLang="en-US" sz="1400"/>
          </a:p>
        </p:txBody>
      </p:sp>
      <p:pic>
        <p:nvPicPr>
          <p:cNvPr id="1423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70405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79359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42262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Oval 9"/>
          <p:cNvSpPr>
            <a:spLocks noChangeArrowheads="1"/>
          </p:cNvSpPr>
          <p:nvPr/>
        </p:nvSpPr>
        <p:spPr bwMode="auto">
          <a:xfrm>
            <a:off x="4859338" y="2060575"/>
            <a:ext cx="1296987" cy="287338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142343" name="Oval 10"/>
          <p:cNvSpPr>
            <a:spLocks noChangeArrowheads="1"/>
          </p:cNvSpPr>
          <p:nvPr/>
        </p:nvSpPr>
        <p:spPr bwMode="auto">
          <a:xfrm>
            <a:off x="1547813" y="2565400"/>
            <a:ext cx="1296987" cy="287338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B4375F8-6152-4D27-BC1D-65C1C3D45D1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138</a:t>
            </a:fld>
            <a:endParaRPr lang="hu-HU" altLang="en-US" sz="1400"/>
          </a:p>
        </p:txBody>
      </p:sp>
      <p:pic>
        <p:nvPicPr>
          <p:cNvPr id="14336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20713"/>
            <a:ext cx="805973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68638"/>
            <a:ext cx="800893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Oval 6"/>
          <p:cNvSpPr>
            <a:spLocks noChangeArrowheads="1"/>
          </p:cNvSpPr>
          <p:nvPr/>
        </p:nvSpPr>
        <p:spPr bwMode="auto">
          <a:xfrm>
            <a:off x="539750" y="765175"/>
            <a:ext cx="2592388" cy="287338"/>
          </a:xfrm>
          <a:prstGeom prst="ellips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143366" name="Oval 7"/>
          <p:cNvSpPr>
            <a:spLocks noChangeArrowheads="1"/>
          </p:cNvSpPr>
          <p:nvPr/>
        </p:nvSpPr>
        <p:spPr bwMode="auto">
          <a:xfrm>
            <a:off x="5219700" y="3068638"/>
            <a:ext cx="2519363" cy="288925"/>
          </a:xfrm>
          <a:prstGeom prst="ellips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143367" name="Oval 8"/>
          <p:cNvSpPr>
            <a:spLocks noChangeArrowheads="1"/>
          </p:cNvSpPr>
          <p:nvPr/>
        </p:nvSpPr>
        <p:spPr bwMode="auto">
          <a:xfrm>
            <a:off x="3419475" y="3284538"/>
            <a:ext cx="2519363" cy="288925"/>
          </a:xfrm>
          <a:prstGeom prst="ellips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98DEC8F-B974-417F-93D3-4A61A18E74B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139</a:t>
            </a:fld>
            <a:endParaRPr lang="hu-HU" altLang="en-US" sz="1400"/>
          </a:p>
        </p:txBody>
      </p:sp>
      <p:pic>
        <p:nvPicPr>
          <p:cNvPr id="14438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427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7961312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068638"/>
            <a:ext cx="45815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644900"/>
            <a:ext cx="245745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826B24-7479-4E6A-84CF-9716EED4F4B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hu-HU" altLang="en-US" sz="1400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009650"/>
            <a:ext cx="7767638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1403350" y="1268413"/>
            <a:ext cx="1871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827088" y="5661025"/>
            <a:ext cx="4391025" cy="482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/>
              <a:t>Egyszerűbben szólva feltesszük, hogy van egy U-val jelölt univerzális ábécé, és minden nyelv ennek a betűivel leírható.</a:t>
            </a:r>
          </a:p>
        </p:txBody>
      </p:sp>
      <p:sp>
        <p:nvSpPr>
          <p:cNvPr id="15366" name="Line 8"/>
          <p:cNvSpPr>
            <a:spLocks noChangeShapeType="1"/>
          </p:cNvSpPr>
          <p:nvPr/>
        </p:nvSpPr>
        <p:spPr bwMode="auto">
          <a:xfrm flipH="1" flipV="1">
            <a:off x="3132138" y="2420938"/>
            <a:ext cx="1008062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367" name="Rectangle 9"/>
          <p:cNvSpPr>
            <a:spLocks noChangeArrowheads="1"/>
          </p:cNvSpPr>
          <p:nvPr/>
        </p:nvSpPr>
        <p:spPr bwMode="auto">
          <a:xfrm>
            <a:off x="4365625" y="324643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en-US" sz="1800"/>
              <a:t>→</a:t>
            </a:r>
          </a:p>
        </p:txBody>
      </p:sp>
      <p:pic>
        <p:nvPicPr>
          <p:cNvPr id="1536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95400"/>
            <a:ext cx="66881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Line 11"/>
          <p:cNvSpPr>
            <a:spLocks noChangeShapeType="1"/>
          </p:cNvSpPr>
          <p:nvPr/>
        </p:nvSpPr>
        <p:spPr bwMode="auto">
          <a:xfrm flipV="1">
            <a:off x="1116013" y="2636838"/>
            <a:ext cx="503237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54C5647-7073-4FB7-80C4-4270AF45366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140</a:t>
            </a:fld>
            <a:endParaRPr lang="hu-HU" altLang="en-US" sz="1400"/>
          </a:p>
        </p:txBody>
      </p:sp>
      <p:pic>
        <p:nvPicPr>
          <p:cNvPr id="1454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792321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44900"/>
            <a:ext cx="7980362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7C1ADB-2B19-4CF1-9696-069086B1516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141</a:t>
            </a:fld>
            <a:endParaRPr lang="hu-HU" altLang="en-US" sz="1400"/>
          </a:p>
        </p:txBody>
      </p:sp>
      <p:pic>
        <p:nvPicPr>
          <p:cNvPr id="1464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790416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81300"/>
            <a:ext cx="4114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0F5F45B-654B-450B-BF27-445DB68EBD0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142</a:t>
            </a:fld>
            <a:endParaRPr lang="hu-HU" altLang="en-US" sz="1400"/>
          </a:p>
        </p:txBody>
      </p:sp>
      <p:pic>
        <p:nvPicPr>
          <p:cNvPr id="1474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7923213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716338"/>
            <a:ext cx="79994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Line 7"/>
          <p:cNvSpPr>
            <a:spLocks noChangeShapeType="1"/>
          </p:cNvSpPr>
          <p:nvPr/>
        </p:nvSpPr>
        <p:spPr bwMode="auto">
          <a:xfrm>
            <a:off x="1979613" y="55895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7462" name="Line 8"/>
          <p:cNvSpPr>
            <a:spLocks noChangeShapeType="1"/>
          </p:cNvSpPr>
          <p:nvPr/>
        </p:nvSpPr>
        <p:spPr bwMode="auto">
          <a:xfrm>
            <a:off x="611188" y="5805488"/>
            <a:ext cx="280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EB0A5A6-D7E5-45D3-9CD4-EEAA903E972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143</a:t>
            </a:fld>
            <a:endParaRPr lang="hu-HU" altLang="en-US" sz="1400"/>
          </a:p>
        </p:txBody>
      </p:sp>
      <p:pic>
        <p:nvPicPr>
          <p:cNvPr id="14848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794226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52738"/>
            <a:ext cx="798036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Line 6"/>
          <p:cNvSpPr>
            <a:spLocks noChangeShapeType="1"/>
          </p:cNvSpPr>
          <p:nvPr/>
        </p:nvSpPr>
        <p:spPr bwMode="auto">
          <a:xfrm>
            <a:off x="468313" y="1196975"/>
            <a:ext cx="7559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8486" name="Line 7"/>
          <p:cNvSpPr>
            <a:spLocks noChangeShapeType="1"/>
          </p:cNvSpPr>
          <p:nvPr/>
        </p:nvSpPr>
        <p:spPr bwMode="auto">
          <a:xfrm>
            <a:off x="6877050" y="1844675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8487" name="Line 8"/>
          <p:cNvSpPr>
            <a:spLocks noChangeShapeType="1"/>
          </p:cNvSpPr>
          <p:nvPr/>
        </p:nvSpPr>
        <p:spPr bwMode="auto">
          <a:xfrm>
            <a:off x="539750" y="2133600"/>
            <a:ext cx="4103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8488" name="Line 9"/>
          <p:cNvSpPr>
            <a:spLocks noChangeShapeType="1"/>
          </p:cNvSpPr>
          <p:nvPr/>
        </p:nvSpPr>
        <p:spPr bwMode="auto">
          <a:xfrm>
            <a:off x="2195513" y="2349500"/>
            <a:ext cx="6192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1A31B60-AA37-4C8B-B38B-722943D8DED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144</a:t>
            </a:fld>
            <a:endParaRPr lang="hu-HU" altLang="en-US" sz="1400"/>
          </a:p>
        </p:txBody>
      </p:sp>
      <p:pic>
        <p:nvPicPr>
          <p:cNvPr id="14950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32956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8066087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52963"/>
            <a:ext cx="731361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5BC2C53-5277-43F5-8B11-75EA29B5D89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145</a:t>
            </a:fld>
            <a:endParaRPr lang="hu-HU" altLang="en-US" sz="1400"/>
          </a:p>
        </p:txBody>
      </p:sp>
      <p:pic>
        <p:nvPicPr>
          <p:cNvPr id="150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7993062" cy="52387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532" name="Text Box 5"/>
          <p:cNvSpPr txBox="1">
            <a:spLocks noChangeArrowheads="1"/>
          </p:cNvSpPr>
          <p:nvPr/>
        </p:nvSpPr>
        <p:spPr bwMode="auto">
          <a:xfrm>
            <a:off x="395288" y="1125538"/>
            <a:ext cx="8064500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Az „igazi” Greibach-normálforma annyival több, hogy q</a:t>
            </a:r>
            <a:r>
              <a:rPr lang="ru-RU" altLang="en-US" sz="1800">
                <a:cs typeface="Arial" panose="020B0604020202020204" pitchFamily="34" charset="0"/>
              </a:rPr>
              <a:t>є</a:t>
            </a:r>
            <a:r>
              <a:rPr lang="hu-HU" altLang="en-US" sz="1800">
                <a:cs typeface="Arial" panose="020B0604020202020204" pitchFamily="34" charset="0"/>
              </a:rPr>
              <a:t>N*.</a:t>
            </a:r>
            <a:endParaRPr lang="ru-RU" altLang="en-US" sz="1800">
              <a:cs typeface="Arial" panose="020B0604020202020204" pitchFamily="34" charset="0"/>
            </a:endParaRPr>
          </a:p>
        </p:txBody>
      </p:sp>
      <p:pic>
        <p:nvPicPr>
          <p:cNvPr id="15053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14550"/>
            <a:ext cx="7888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024063"/>
            <a:ext cx="7875588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C8162AE-3CB0-480C-A2E3-1C2AE93C1F9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146</a:t>
            </a:fld>
            <a:endParaRPr lang="hu-HU" altLang="en-US" sz="1400"/>
          </a:p>
        </p:txBody>
      </p:sp>
      <p:pic>
        <p:nvPicPr>
          <p:cNvPr id="15155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7923212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16E86A-77F3-4121-907F-67241782A12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147</a:t>
            </a:fld>
            <a:endParaRPr lang="hu-HU" altLang="en-US" sz="1400"/>
          </a:p>
        </p:txBody>
      </p:sp>
      <p:pic>
        <p:nvPicPr>
          <p:cNvPr id="15257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823913"/>
            <a:ext cx="8008938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Line 6"/>
          <p:cNvSpPr>
            <a:spLocks noChangeShapeType="1"/>
          </p:cNvSpPr>
          <p:nvPr/>
        </p:nvSpPr>
        <p:spPr bwMode="auto">
          <a:xfrm>
            <a:off x="684213" y="4868863"/>
            <a:ext cx="7920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2581" name="Line 7"/>
          <p:cNvSpPr>
            <a:spLocks noChangeShapeType="1"/>
          </p:cNvSpPr>
          <p:nvPr/>
        </p:nvSpPr>
        <p:spPr bwMode="auto">
          <a:xfrm>
            <a:off x="684213" y="5084763"/>
            <a:ext cx="5543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1DAFBFC-09FA-45A7-92B2-A35E05499DE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148</a:t>
            </a:fld>
            <a:endParaRPr lang="hu-HU" altLang="en-US" sz="1400"/>
          </a:p>
        </p:txBody>
      </p:sp>
      <p:pic>
        <p:nvPicPr>
          <p:cNvPr id="15360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44100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0713"/>
            <a:ext cx="7961313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6904038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6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65625"/>
            <a:ext cx="793591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84763"/>
            <a:ext cx="795496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0691356-65C4-487C-8FA7-457BB810159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149</a:t>
            </a:fld>
            <a:endParaRPr lang="hu-HU" altLang="en-US" sz="1400"/>
          </a:p>
        </p:txBody>
      </p:sp>
      <p:pic>
        <p:nvPicPr>
          <p:cNvPr id="15462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7961312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0FE808A-6BE8-4301-BE1A-C0391CBCC8D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hu-HU" altLang="en-US" sz="1400"/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733425"/>
            <a:ext cx="756126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1116013" y="1052513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1116013" y="5734050"/>
            <a:ext cx="6985000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Church-tézis taglalásakor ezekre visszatérünk és tisztázzuk a dolgokat! Akkor minden világos lesz </a:t>
            </a:r>
            <a:r>
              <a:rPr lang="hu-HU" altLang="en-US" sz="1800">
                <a:sym typeface="Wingdings" panose="05000000000000000000" pitchFamily="2" charset="2"/>
              </a:rPr>
              <a:t></a:t>
            </a:r>
            <a:endParaRPr lang="hu-H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7890C4A-23B6-47DE-A01E-9C1181FCF24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150</a:t>
            </a:fld>
            <a:endParaRPr lang="hu-HU" altLang="en-US" sz="1400"/>
          </a:p>
        </p:txBody>
      </p:sp>
      <p:pic>
        <p:nvPicPr>
          <p:cNvPr id="15565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3362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78565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84538"/>
            <a:ext cx="78882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4" name="Line 8"/>
          <p:cNvSpPr>
            <a:spLocks noChangeShapeType="1"/>
          </p:cNvSpPr>
          <p:nvPr/>
        </p:nvSpPr>
        <p:spPr bwMode="auto">
          <a:xfrm>
            <a:off x="2843213" y="4221163"/>
            <a:ext cx="540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5655" name="Line 9"/>
          <p:cNvSpPr>
            <a:spLocks noChangeShapeType="1"/>
          </p:cNvSpPr>
          <p:nvPr/>
        </p:nvSpPr>
        <p:spPr bwMode="auto">
          <a:xfrm>
            <a:off x="250825" y="4437063"/>
            <a:ext cx="3384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15565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084763"/>
            <a:ext cx="79136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0EDADDF-FC5F-4A3C-81DC-063305FCA68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hu-HU" altLang="en-US" sz="1400"/>
          </a:p>
        </p:txBody>
      </p:sp>
      <p:pic>
        <p:nvPicPr>
          <p:cNvPr id="1741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763270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10"/>
          <p:cNvSpPr txBox="1">
            <a:spLocks noChangeArrowheads="1"/>
          </p:cNvSpPr>
          <p:nvPr/>
        </p:nvSpPr>
        <p:spPr bwMode="auto">
          <a:xfrm>
            <a:off x="4356100" y="2708275"/>
            <a:ext cx="4464050" cy="28638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Minden lépésben olvasunk egy betűt a szóból, elolvassuk a munkaszalagon levő jelet és megnézzük, hogy a CPU milyen állapotban van. Ezután a szalagokra új jelet írunk, a CPU új állapotba kerül, illetve a szalagok író/olvasófeje elmozdul. Ha az input szót elolvastuk és a CPU egy kitüntetett végállapotba kerül, akkor a szó a gép által felismert nyelvbe tartozik, egyébként nem.</a:t>
            </a:r>
          </a:p>
        </p:txBody>
      </p:sp>
      <p:sp>
        <p:nvSpPr>
          <p:cNvPr id="17413" name="Line 11"/>
          <p:cNvSpPr>
            <a:spLocks noChangeShapeType="1"/>
          </p:cNvSpPr>
          <p:nvPr/>
        </p:nvSpPr>
        <p:spPr bwMode="auto">
          <a:xfrm>
            <a:off x="1187450" y="692150"/>
            <a:ext cx="1871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1741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852738"/>
            <a:ext cx="40544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DF6EFFF-F9E7-4127-BA72-23F16DCC796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hu-HU" altLang="en-US" sz="1400"/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92150"/>
            <a:ext cx="80645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20938"/>
            <a:ext cx="748823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149725"/>
            <a:ext cx="78486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A5C60E-32B9-4F83-AD38-12D80936966D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hu-HU" altLang="en-US" sz="140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52525"/>
            <a:ext cx="71342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D3070D-8C50-4757-8E0A-34E7E3E8670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hu-HU" altLang="en-US" sz="1400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971550" y="333375"/>
            <a:ext cx="7272338" cy="392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Emlékeztető: itt T az ábécé, </a:t>
            </a:r>
            <a:r>
              <a:rPr lang="el-GR" altLang="en-US" sz="1800">
                <a:cs typeface="Arial" panose="020B0604020202020204" pitchFamily="34" charset="0"/>
              </a:rPr>
              <a:t>π</a:t>
            </a:r>
            <a:r>
              <a:rPr lang="hu-HU" altLang="en-US" sz="1800">
                <a:cs typeface="Arial" panose="020B0604020202020204" pitchFamily="34" charset="0"/>
              </a:rPr>
              <a:t> a szabályok, A</a:t>
            </a:r>
            <a:r>
              <a:rPr lang="hu-HU" altLang="en-US" sz="1800" baseline="-25000">
                <a:cs typeface="Arial" panose="020B0604020202020204" pitchFamily="34" charset="0"/>
              </a:rPr>
              <a:t>x</a:t>
            </a:r>
            <a:r>
              <a:rPr lang="hu-HU" altLang="en-US" sz="1800">
                <a:cs typeface="Arial" panose="020B0604020202020204" pitchFamily="34" charset="0"/>
              </a:rPr>
              <a:t> az axiómák.</a:t>
            </a:r>
            <a:endParaRPr lang="el-GR" altLang="en-US" sz="1800">
              <a:cs typeface="Arial" panose="020B0604020202020204" pitchFamily="34" charset="0"/>
            </a:endParaRP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971550" y="908050"/>
            <a:ext cx="7272338" cy="4222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Figyelem: 1.14 és 1.15 nem ugyanaz, </a:t>
            </a:r>
            <a:r>
              <a:rPr lang="hu-HU" altLang="en-US" sz="2000"/>
              <a:t>u</a:t>
            </a:r>
            <a:r>
              <a:rPr lang="hu-HU" altLang="en-US" sz="1800"/>
              <a:t> és </a:t>
            </a:r>
            <a:r>
              <a:rPr lang="hu-HU" altLang="en-US" sz="2000"/>
              <a:t>a</a:t>
            </a:r>
            <a:r>
              <a:rPr lang="hu-HU" altLang="en-US" sz="1800"/>
              <a:t> sorrendje eltér!</a:t>
            </a:r>
          </a:p>
        </p:txBody>
      </p:sp>
      <p:pic>
        <p:nvPicPr>
          <p:cNvPr id="20485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894637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Line 15"/>
          <p:cNvSpPr>
            <a:spLocks noChangeShapeType="1"/>
          </p:cNvSpPr>
          <p:nvPr/>
        </p:nvSpPr>
        <p:spPr bwMode="auto">
          <a:xfrm flipH="1">
            <a:off x="6227763" y="2492375"/>
            <a:ext cx="50482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487" name="Line 16"/>
          <p:cNvSpPr>
            <a:spLocks noChangeShapeType="1"/>
          </p:cNvSpPr>
          <p:nvPr/>
        </p:nvSpPr>
        <p:spPr bwMode="auto">
          <a:xfrm flipH="1">
            <a:off x="6300788" y="3573463"/>
            <a:ext cx="504825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488" name="Line 17"/>
          <p:cNvSpPr>
            <a:spLocks noChangeShapeType="1"/>
          </p:cNvSpPr>
          <p:nvPr/>
        </p:nvSpPr>
        <p:spPr bwMode="auto">
          <a:xfrm>
            <a:off x="6443663" y="30686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489" name="Line 18"/>
          <p:cNvSpPr>
            <a:spLocks noChangeShapeType="1"/>
          </p:cNvSpPr>
          <p:nvPr/>
        </p:nvSpPr>
        <p:spPr bwMode="auto">
          <a:xfrm>
            <a:off x="5435600" y="4365625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490" name="Line 19"/>
          <p:cNvSpPr>
            <a:spLocks noChangeShapeType="1"/>
          </p:cNvSpPr>
          <p:nvPr/>
        </p:nvSpPr>
        <p:spPr bwMode="auto">
          <a:xfrm>
            <a:off x="6443663" y="2060575"/>
            <a:ext cx="72072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0491" name="Text Box 20"/>
          <p:cNvSpPr txBox="1">
            <a:spLocks noChangeArrowheads="1"/>
          </p:cNvSpPr>
          <p:nvPr/>
        </p:nvSpPr>
        <p:spPr bwMode="auto">
          <a:xfrm>
            <a:off x="611188" y="4797425"/>
            <a:ext cx="7489825" cy="395288"/>
          </a:xfrm>
          <a:prstGeom prst="rect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Például ((())) </a:t>
            </a:r>
            <a:r>
              <a:rPr lang="hu-HU" altLang="en-US" sz="1800">
                <a:cs typeface="Arial" panose="020B0604020202020204" pitchFamily="34" charset="0"/>
              </a:rPr>
              <a:t>→ (()) </a:t>
            </a:r>
            <a:r>
              <a:rPr lang="hu-HU" altLang="en-US" sz="1800"/>
              <a:t>→ () → 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, tehát ((())) helyes zárójelezés.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Cím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r>
              <a:rPr lang="hu-HU" altLang="en-US" dirty="0" smtClean="0"/>
              <a:t>Követelmények</a:t>
            </a:r>
            <a:endParaRPr lang="en-GB" altLang="en-US" dirty="0" smtClean="0"/>
          </a:p>
        </p:txBody>
      </p:sp>
      <p:sp>
        <p:nvSpPr>
          <p:cNvPr id="3075" name="Tartalom helye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958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hu-HU" altLang="en-US" sz="2000" dirty="0" smtClean="0"/>
              <a:t>Az aláírást mindenki megkapja ajándékba.</a:t>
            </a:r>
          </a:p>
          <a:p>
            <a:pPr marL="0" indent="0">
              <a:buFontTx/>
              <a:buNone/>
            </a:pPr>
            <a:r>
              <a:rPr lang="hu-HU" altLang="en-US" sz="2000" dirty="0" smtClean="0"/>
              <a:t>A vizsga két részből áll, írásbeli és szóbeli vizsgából. Az írásbeli elégséges szintű teljesítése esetén meg lehet állni, és az elégségest elfogadni, vagy a jobb jegy érdekében szóbelit lehet tenni.</a:t>
            </a:r>
          </a:p>
          <a:p>
            <a:pPr marL="0" indent="0">
              <a:buFontTx/>
              <a:buNone/>
            </a:pPr>
            <a:r>
              <a:rPr lang="hu-HU" altLang="en-US" sz="2000" dirty="0" smtClean="0"/>
              <a:t>Az előadások látogatása nem kötelező, de ajánlott (vizsgakurzus esetén is).</a:t>
            </a:r>
            <a:endParaRPr lang="en-GB" altLang="en-US" sz="2000" dirty="0" smtClean="0"/>
          </a:p>
        </p:txBody>
      </p:sp>
      <p:sp>
        <p:nvSpPr>
          <p:cNvPr id="307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4E3F77-57A1-4D20-93B3-A323074DE7A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hu-H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D4AE372-5AD4-4FE5-AA5D-62B31AD1B61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hu-HU" altLang="en-US" sz="1400"/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8104187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7485063" cy="9429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755650" y="3573463"/>
            <a:ext cx="7777163" cy="24558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Például (((()))) a következő módon generálható: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</a:t>
            </a:r>
            <a:r>
              <a:rPr lang="el-GR" altLang="en-US" sz="1800"/>
              <a:t>→</a:t>
            </a:r>
            <a:r>
              <a:rPr lang="hu-HU" altLang="en-US" sz="1800"/>
              <a:t>(S)</a:t>
            </a:r>
            <a:r>
              <a:rPr lang="el-GR" altLang="en-US" sz="1800"/>
              <a:t>→</a:t>
            </a:r>
            <a:r>
              <a:rPr lang="hu-HU" altLang="en-US" sz="1800"/>
              <a:t>((S))</a:t>
            </a:r>
            <a:r>
              <a:rPr lang="el-GR" altLang="en-US" sz="1800"/>
              <a:t>→</a:t>
            </a:r>
            <a:r>
              <a:rPr lang="hu-HU" altLang="en-US" sz="1800"/>
              <a:t>(((S)))</a:t>
            </a:r>
            <a:r>
              <a:rPr lang="el-GR" altLang="en-US" sz="1800"/>
              <a:t>→</a:t>
            </a:r>
            <a:r>
              <a:rPr lang="hu-HU" altLang="en-US" sz="1800">
                <a:cs typeface="Arial" panose="020B0604020202020204" pitchFamily="34" charset="0"/>
              </a:rPr>
              <a:t>((((S))))</a:t>
            </a:r>
            <a:r>
              <a:rPr lang="el-GR" altLang="en-US" sz="1800">
                <a:cs typeface="Arial" panose="020B0604020202020204" pitchFamily="34" charset="0"/>
              </a:rPr>
              <a:t>→</a:t>
            </a:r>
            <a:r>
              <a:rPr lang="hu-HU" altLang="en-US" sz="1800">
                <a:cs typeface="Arial" panose="020B0604020202020204" pitchFamily="34" charset="0"/>
              </a:rPr>
              <a:t>(((())))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Például ()()() </a:t>
            </a:r>
            <a:r>
              <a:rPr lang="hu-HU" altLang="en-US" sz="1800"/>
              <a:t>a következő módon generálható: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 </a:t>
            </a:r>
            <a:r>
              <a:rPr lang="el-GR" altLang="en-US" sz="1800"/>
              <a:t>→</a:t>
            </a:r>
            <a:r>
              <a:rPr lang="hu-HU" altLang="en-US" sz="1800"/>
              <a:t>SS </a:t>
            </a:r>
            <a:r>
              <a:rPr lang="el-GR" altLang="en-US" sz="1800"/>
              <a:t>→</a:t>
            </a:r>
            <a:r>
              <a:rPr lang="hu-HU" altLang="en-US" sz="1800"/>
              <a:t>SSS </a:t>
            </a:r>
            <a:r>
              <a:rPr lang="el-GR" altLang="en-US" sz="1800"/>
              <a:t>→</a:t>
            </a:r>
            <a:r>
              <a:rPr lang="hu-HU" altLang="en-US" sz="1800"/>
              <a:t>(S)SS </a:t>
            </a:r>
            <a:r>
              <a:rPr lang="el-GR" altLang="en-US" sz="1800"/>
              <a:t>→</a:t>
            </a:r>
            <a:r>
              <a:rPr lang="hu-HU" altLang="en-US" sz="1800"/>
              <a:t>(S)(S)S </a:t>
            </a:r>
            <a:r>
              <a:rPr lang="el-GR" altLang="en-US" sz="1800"/>
              <a:t>→</a:t>
            </a:r>
            <a:r>
              <a:rPr lang="hu-HU" altLang="en-US" sz="1800"/>
              <a:t>(S)(S)(S) </a:t>
            </a:r>
            <a:r>
              <a:rPr lang="el-GR" altLang="en-US" sz="1800"/>
              <a:t>→</a:t>
            </a:r>
            <a:r>
              <a:rPr lang="hu-HU" altLang="en-US" sz="1800"/>
              <a:t>()(S)(S) </a:t>
            </a:r>
            <a:r>
              <a:rPr lang="el-GR" altLang="en-US" sz="1800"/>
              <a:t>→</a:t>
            </a:r>
            <a:r>
              <a:rPr lang="hu-HU" altLang="en-US" sz="1800"/>
              <a:t>()()(S) </a:t>
            </a:r>
            <a:r>
              <a:rPr lang="el-GR" altLang="en-US" sz="1800"/>
              <a:t>→</a:t>
            </a:r>
            <a:r>
              <a:rPr lang="hu-HU" altLang="en-US" sz="1800"/>
              <a:t>()()()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helytelen (() zárójelezés sehogy sem generálható.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l-GR" altLang="en-US" sz="1800"/>
          </a:p>
        </p:txBody>
      </p:sp>
      <p:sp>
        <p:nvSpPr>
          <p:cNvPr id="21510" name="Oval 7"/>
          <p:cNvSpPr>
            <a:spLocks noChangeArrowheads="1"/>
          </p:cNvSpPr>
          <p:nvPr/>
        </p:nvSpPr>
        <p:spPr bwMode="auto">
          <a:xfrm>
            <a:off x="4932363" y="2060575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1" name="Oval 8"/>
          <p:cNvSpPr>
            <a:spLocks noChangeArrowheads="1"/>
          </p:cNvSpPr>
          <p:nvPr/>
        </p:nvSpPr>
        <p:spPr bwMode="auto">
          <a:xfrm>
            <a:off x="5651500" y="2060575"/>
            <a:ext cx="144463" cy="2159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2" name="Oval 9"/>
          <p:cNvSpPr>
            <a:spLocks noChangeArrowheads="1"/>
          </p:cNvSpPr>
          <p:nvPr/>
        </p:nvSpPr>
        <p:spPr bwMode="auto">
          <a:xfrm>
            <a:off x="6372225" y="2060575"/>
            <a:ext cx="144463" cy="2159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3" name="Oval 10"/>
          <p:cNvSpPr>
            <a:spLocks noChangeArrowheads="1"/>
          </p:cNvSpPr>
          <p:nvPr/>
        </p:nvSpPr>
        <p:spPr bwMode="auto">
          <a:xfrm>
            <a:off x="4067175" y="3933825"/>
            <a:ext cx="144463" cy="2159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4" name="Oval 11"/>
          <p:cNvSpPr>
            <a:spLocks noChangeArrowheads="1"/>
          </p:cNvSpPr>
          <p:nvPr/>
        </p:nvSpPr>
        <p:spPr bwMode="auto">
          <a:xfrm>
            <a:off x="1042988" y="3933825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5" name="Oval 12"/>
          <p:cNvSpPr>
            <a:spLocks noChangeArrowheads="1"/>
          </p:cNvSpPr>
          <p:nvPr/>
        </p:nvSpPr>
        <p:spPr bwMode="auto">
          <a:xfrm>
            <a:off x="1547813" y="3933825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6" name="Oval 13"/>
          <p:cNvSpPr>
            <a:spLocks noChangeArrowheads="1"/>
          </p:cNvSpPr>
          <p:nvPr/>
        </p:nvSpPr>
        <p:spPr bwMode="auto">
          <a:xfrm>
            <a:off x="2268538" y="3933825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7" name="Oval 14"/>
          <p:cNvSpPr>
            <a:spLocks noChangeArrowheads="1"/>
          </p:cNvSpPr>
          <p:nvPr/>
        </p:nvSpPr>
        <p:spPr bwMode="auto">
          <a:xfrm>
            <a:off x="3132138" y="3933825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8" name="Oval 15"/>
          <p:cNvSpPr>
            <a:spLocks noChangeArrowheads="1"/>
          </p:cNvSpPr>
          <p:nvPr/>
        </p:nvSpPr>
        <p:spPr bwMode="auto">
          <a:xfrm>
            <a:off x="1116013" y="4724400"/>
            <a:ext cx="144462" cy="2159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19" name="Oval 16"/>
          <p:cNvSpPr>
            <a:spLocks noChangeArrowheads="1"/>
          </p:cNvSpPr>
          <p:nvPr/>
        </p:nvSpPr>
        <p:spPr bwMode="auto">
          <a:xfrm>
            <a:off x="1692275" y="4724400"/>
            <a:ext cx="144463" cy="2159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0" name="Oval 18"/>
          <p:cNvSpPr>
            <a:spLocks noChangeArrowheads="1"/>
          </p:cNvSpPr>
          <p:nvPr/>
        </p:nvSpPr>
        <p:spPr bwMode="auto">
          <a:xfrm>
            <a:off x="2411413" y="4724400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1" name="Oval 19"/>
          <p:cNvSpPr>
            <a:spLocks noChangeArrowheads="1"/>
          </p:cNvSpPr>
          <p:nvPr/>
        </p:nvSpPr>
        <p:spPr bwMode="auto">
          <a:xfrm>
            <a:off x="3348038" y="4724400"/>
            <a:ext cx="144462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2" name="Oval 20"/>
          <p:cNvSpPr>
            <a:spLocks noChangeArrowheads="1"/>
          </p:cNvSpPr>
          <p:nvPr/>
        </p:nvSpPr>
        <p:spPr bwMode="auto">
          <a:xfrm>
            <a:off x="4356100" y="4724400"/>
            <a:ext cx="144463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3" name="Oval 21"/>
          <p:cNvSpPr>
            <a:spLocks noChangeArrowheads="1"/>
          </p:cNvSpPr>
          <p:nvPr/>
        </p:nvSpPr>
        <p:spPr bwMode="auto">
          <a:xfrm>
            <a:off x="5580063" y="4724400"/>
            <a:ext cx="144462" cy="2159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4" name="Oval 22"/>
          <p:cNvSpPr>
            <a:spLocks noChangeArrowheads="1"/>
          </p:cNvSpPr>
          <p:nvPr/>
        </p:nvSpPr>
        <p:spPr bwMode="auto">
          <a:xfrm>
            <a:off x="6588125" y="4724400"/>
            <a:ext cx="144463" cy="2159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1525" name="Oval 23"/>
          <p:cNvSpPr>
            <a:spLocks noChangeArrowheads="1"/>
          </p:cNvSpPr>
          <p:nvPr/>
        </p:nvSpPr>
        <p:spPr bwMode="auto">
          <a:xfrm>
            <a:off x="7524750" y="4724400"/>
            <a:ext cx="144463" cy="2159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32928A-2F55-4C87-9515-0D5476BCEA6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hu-HU" altLang="en-US" sz="1400"/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20713"/>
            <a:ext cx="7789862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827088" y="3213100"/>
            <a:ext cx="6985000" cy="392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Nyelvtani jeleket nem generálunk!</a:t>
            </a:r>
          </a:p>
        </p:txBody>
      </p:sp>
      <p:sp>
        <p:nvSpPr>
          <p:cNvPr id="22533" name="Line 8"/>
          <p:cNvSpPr>
            <a:spLocks noChangeShapeType="1"/>
          </p:cNvSpPr>
          <p:nvPr/>
        </p:nvSpPr>
        <p:spPr bwMode="auto">
          <a:xfrm>
            <a:off x="900113" y="1557338"/>
            <a:ext cx="4392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2253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933825"/>
            <a:ext cx="770731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FF92A8-7BC8-4A45-9811-400560E0E80D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hu-HU" altLang="en-US" sz="1400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755650" y="4221163"/>
            <a:ext cx="7632700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Mondatforma: (T U N)*  Terminális szavak: T*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7831137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049DCF7-807C-49E9-BA49-52EEA0DBB87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hu-HU" alt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hu-HU" altLang="en-US" sz="3200" smtClean="0">
                <a:solidFill>
                  <a:srgbClr val="FF0000"/>
                </a:solidFill>
              </a:rPr>
              <a:t>Példa (Demetrovics, 118. oldal)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496300" cy="4681537"/>
          </a:xfr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hu-HU" altLang="en-US" sz="2400" smtClean="0">
                <a:solidFill>
                  <a:srgbClr val="FF0000"/>
                </a:solidFill>
              </a:rPr>
              <a:t>G = &lt; {a,b}, {S}, {S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→aSb, S→ab}, S</a:t>
            </a:r>
            <a:r>
              <a:rPr lang="hu-HU" altLang="en-US" sz="2400" smtClean="0">
                <a:solidFill>
                  <a:srgbClr val="FF0000"/>
                </a:solidFill>
              </a:rPr>
              <a:t> &gt;</a:t>
            </a:r>
          </a:p>
          <a:p>
            <a:pPr eaLnBrk="1" hangingPunct="1">
              <a:buFontTx/>
              <a:buNone/>
            </a:pPr>
            <a:r>
              <a:rPr lang="hu-HU" altLang="en-US" sz="2400" smtClean="0"/>
              <a:t>(itt S szabály jobboldalán is előfordul)</a:t>
            </a:r>
          </a:p>
          <a:p>
            <a:pPr eaLnBrk="1" hangingPunct="1">
              <a:buFontTx/>
              <a:buNone/>
            </a:pPr>
            <a:r>
              <a:rPr lang="hu-HU" altLang="en-US" sz="2400" b="1" smtClean="0"/>
              <a:t>Állítás</a:t>
            </a:r>
            <a:r>
              <a:rPr lang="hu-HU" altLang="en-US" sz="2400" smtClean="0"/>
              <a:t>: L(G)={a</a:t>
            </a:r>
            <a:r>
              <a:rPr lang="hu-HU" altLang="en-US" sz="2400" baseline="30000" smtClean="0"/>
              <a:t>n</a:t>
            </a:r>
            <a:r>
              <a:rPr lang="hu-HU" altLang="en-US" sz="2400" smtClean="0"/>
              <a:t>b</a:t>
            </a:r>
            <a:r>
              <a:rPr lang="hu-HU" altLang="en-US" sz="2400" baseline="30000" smtClean="0"/>
              <a:t>n   </a:t>
            </a:r>
            <a:r>
              <a:rPr lang="hu-HU" altLang="en-US" sz="2400" smtClean="0"/>
              <a:t>| n</a:t>
            </a:r>
            <a:r>
              <a:rPr lang="hu-HU" altLang="en-US" sz="2400" smtClean="0">
                <a:cs typeface="Arial" panose="020B0604020202020204" pitchFamily="34" charset="0"/>
              </a:rPr>
              <a:t>≥1</a:t>
            </a:r>
            <a:r>
              <a:rPr lang="hu-HU" altLang="en-US" sz="2400" smtClean="0"/>
              <a:t>}</a:t>
            </a:r>
          </a:p>
          <a:p>
            <a:pPr eaLnBrk="1" hangingPunct="1">
              <a:buFontTx/>
              <a:buNone/>
            </a:pPr>
            <a:r>
              <a:rPr lang="hu-HU" altLang="en-US" sz="2400" i="1" smtClean="0"/>
              <a:t>Bizonyítás</a:t>
            </a:r>
            <a:r>
              <a:rPr lang="hu-HU" altLang="en-US" sz="2400" smtClean="0"/>
              <a:t>. Mindegyik szabály olyan, hogy 1-1 a-t és b-t ad hozzá a szóhoz, és az a-k és b-k sorrendje nem változhat. Qed.</a:t>
            </a:r>
          </a:p>
          <a:p>
            <a:pPr eaLnBrk="1" hangingPunct="1">
              <a:buFontTx/>
              <a:buNone/>
            </a:pPr>
            <a:r>
              <a:rPr lang="hu-HU" altLang="en-US" sz="2400" smtClean="0"/>
              <a:t>Például a</a:t>
            </a:r>
            <a:r>
              <a:rPr lang="hu-HU" altLang="en-US" sz="2400" baseline="30000" smtClean="0"/>
              <a:t>3</a:t>
            </a:r>
            <a:r>
              <a:rPr lang="hu-HU" altLang="en-US" sz="2400" smtClean="0"/>
              <a:t>b</a:t>
            </a:r>
            <a:r>
              <a:rPr lang="hu-HU" altLang="en-US" sz="2400" baseline="30000" smtClean="0"/>
              <a:t>3</a:t>
            </a:r>
            <a:r>
              <a:rPr lang="hu-HU" altLang="en-US" sz="2400" smtClean="0"/>
              <a:t> generálása: S </a:t>
            </a:r>
            <a:r>
              <a:rPr lang="hu-HU" altLang="en-US" sz="2400" smtClean="0">
                <a:cs typeface="Arial" panose="020B0604020202020204" pitchFamily="34" charset="0"/>
              </a:rPr>
              <a:t>→aSb →aaSbb →aaabbb</a:t>
            </a:r>
          </a:p>
          <a:p>
            <a:pPr eaLnBrk="1" hangingPunct="1">
              <a:buFontTx/>
              <a:buNone/>
            </a:pPr>
            <a:r>
              <a:rPr lang="hu-HU" altLang="en-US" sz="2400" smtClean="0">
                <a:solidFill>
                  <a:srgbClr val="FF0000"/>
                </a:solidFill>
              </a:rPr>
              <a:t>G’ = &lt; {a,b}, {S,</a:t>
            </a:r>
            <a:r>
              <a:rPr lang="hu-HU" altLang="en-US" sz="2400" smtClean="0">
                <a:solidFill>
                  <a:srgbClr val="008000"/>
                </a:solidFill>
              </a:rPr>
              <a:t>S’</a:t>
            </a:r>
            <a:r>
              <a:rPr lang="hu-HU" altLang="en-US" sz="2400" smtClean="0">
                <a:solidFill>
                  <a:srgbClr val="FF0000"/>
                </a:solidFill>
              </a:rPr>
              <a:t>}, {S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→aSb, S→ab, </a:t>
            </a:r>
            <a:r>
              <a:rPr lang="hu-HU" altLang="en-US" sz="2400" smtClean="0">
                <a:solidFill>
                  <a:srgbClr val="008000"/>
                </a:solidFill>
              </a:rPr>
              <a:t>S’</a:t>
            </a:r>
            <a:r>
              <a:rPr lang="hu-HU" altLang="en-US" sz="2400" smtClean="0">
                <a:solidFill>
                  <a:srgbClr val="008000"/>
                </a:solidFill>
                <a:cs typeface="Arial" panose="020B0604020202020204" pitchFamily="34" charset="0"/>
              </a:rPr>
              <a:t>→aSb, S’→ab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}, </a:t>
            </a:r>
            <a:r>
              <a:rPr lang="hu-HU" altLang="en-US" sz="2400" smtClean="0">
                <a:solidFill>
                  <a:srgbClr val="008000"/>
                </a:solidFill>
                <a:cs typeface="Arial" panose="020B0604020202020204" pitchFamily="34" charset="0"/>
              </a:rPr>
              <a:t>S’</a:t>
            </a:r>
            <a:r>
              <a:rPr lang="hu-HU" altLang="en-US" sz="2400" smtClean="0">
                <a:solidFill>
                  <a:srgbClr val="FF0000"/>
                </a:solidFill>
              </a:rPr>
              <a:t> &gt;</a:t>
            </a:r>
          </a:p>
          <a:p>
            <a:pPr eaLnBrk="1" hangingPunct="1">
              <a:buFontTx/>
              <a:buNone/>
            </a:pPr>
            <a:r>
              <a:rPr lang="hu-HU" altLang="en-US" sz="2400" u="sng" smtClean="0"/>
              <a:t>Ennek a nyelvtannak a kezdőszimbóluma, S’, már nem szerepel szabály jobboldalán.</a:t>
            </a:r>
          </a:p>
          <a:p>
            <a:pPr eaLnBrk="1" hangingPunct="1">
              <a:buFontTx/>
              <a:buNone/>
            </a:pPr>
            <a:r>
              <a:rPr lang="hu-HU" altLang="en-US" sz="2400" b="1" smtClean="0"/>
              <a:t>Állítás</a:t>
            </a:r>
            <a:r>
              <a:rPr lang="hu-HU" altLang="en-US" sz="2400" smtClean="0"/>
              <a:t>: L(G’) =L(G)</a:t>
            </a:r>
          </a:p>
        </p:txBody>
      </p:sp>
      <p:sp>
        <p:nvSpPr>
          <p:cNvPr id="24581" name="Oval 4"/>
          <p:cNvSpPr>
            <a:spLocks noChangeArrowheads="1"/>
          </p:cNvSpPr>
          <p:nvPr/>
        </p:nvSpPr>
        <p:spPr bwMode="auto">
          <a:xfrm>
            <a:off x="3563938" y="42211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4582" name="Oval 5"/>
          <p:cNvSpPr>
            <a:spLocks noChangeArrowheads="1"/>
          </p:cNvSpPr>
          <p:nvPr/>
        </p:nvSpPr>
        <p:spPr bwMode="auto">
          <a:xfrm>
            <a:off x="5867400" y="4221163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4787900" y="4221163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4584" name="Rectangle 7"/>
          <p:cNvSpPr>
            <a:spLocks noChangeArrowheads="1"/>
          </p:cNvSpPr>
          <p:nvPr/>
        </p:nvSpPr>
        <p:spPr bwMode="auto">
          <a:xfrm>
            <a:off x="7164388" y="4221163"/>
            <a:ext cx="215900" cy="215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2E1B66-2C21-49E8-A6D5-80E5655EC08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hu-HU" alt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hu-HU" altLang="en-US" sz="3200" smtClean="0">
                <a:solidFill>
                  <a:srgbClr val="FF0000"/>
                </a:solidFill>
              </a:rPr>
              <a:t>Példa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85225" cy="5256213"/>
          </a:xfr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>
                <a:solidFill>
                  <a:srgbClr val="FF0000"/>
                </a:solidFill>
              </a:rPr>
              <a:t>G = &lt; {a,b}, {S}, {S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→aSb, S→ab}, S</a:t>
            </a:r>
            <a:r>
              <a:rPr lang="hu-HU" altLang="en-US" sz="2400" smtClean="0">
                <a:solidFill>
                  <a:srgbClr val="FF0000"/>
                </a:solidFill>
              </a:rPr>
              <a:t> &gt;</a:t>
            </a:r>
            <a:r>
              <a:rPr lang="hu-HU" altLang="en-US" sz="2400" smtClean="0"/>
              <a:t> L(G)={a</a:t>
            </a:r>
            <a:r>
              <a:rPr lang="hu-HU" altLang="en-US" sz="2400" baseline="30000" smtClean="0"/>
              <a:t>n</a:t>
            </a:r>
            <a:r>
              <a:rPr lang="hu-HU" altLang="en-US" sz="2400" smtClean="0"/>
              <a:t>b</a:t>
            </a:r>
            <a:r>
              <a:rPr lang="hu-HU" altLang="en-US" sz="2400" baseline="30000" smtClean="0"/>
              <a:t>n   </a:t>
            </a:r>
            <a:r>
              <a:rPr lang="hu-HU" altLang="en-US" sz="2400" smtClean="0"/>
              <a:t>| n</a:t>
            </a:r>
            <a:r>
              <a:rPr lang="hu-HU" altLang="en-US" sz="2400" smtClean="0">
                <a:cs typeface="Arial" panose="020B0604020202020204" pitchFamily="34" charset="0"/>
              </a:rPr>
              <a:t>≥1</a:t>
            </a:r>
            <a:r>
              <a:rPr lang="hu-HU" altLang="en-US" sz="2400" smtClean="0"/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>
                <a:solidFill>
                  <a:srgbClr val="FF0000"/>
                </a:solidFill>
              </a:rPr>
              <a:t>G’ = &lt; {a,b}, {S,</a:t>
            </a:r>
            <a:r>
              <a:rPr lang="hu-HU" altLang="en-US" sz="2400" smtClean="0">
                <a:solidFill>
                  <a:srgbClr val="008000"/>
                </a:solidFill>
              </a:rPr>
              <a:t>S’</a:t>
            </a:r>
            <a:r>
              <a:rPr lang="hu-HU" altLang="en-US" sz="2400" smtClean="0">
                <a:solidFill>
                  <a:srgbClr val="FF0000"/>
                </a:solidFill>
              </a:rPr>
              <a:t>}, {S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→aSb, S→ab, </a:t>
            </a:r>
            <a:r>
              <a:rPr lang="hu-HU" altLang="en-US" sz="2400" smtClean="0">
                <a:solidFill>
                  <a:srgbClr val="008000"/>
                </a:solidFill>
              </a:rPr>
              <a:t>S’</a:t>
            </a:r>
            <a:r>
              <a:rPr lang="hu-HU" altLang="en-US" sz="2400" smtClean="0">
                <a:solidFill>
                  <a:srgbClr val="008000"/>
                </a:solidFill>
                <a:cs typeface="Arial" panose="020B0604020202020204" pitchFamily="34" charset="0"/>
              </a:rPr>
              <a:t>→aSb, S’→ab</a:t>
            </a:r>
            <a:r>
              <a:rPr lang="hu-HU" altLang="en-US" sz="2400" smtClean="0">
                <a:solidFill>
                  <a:srgbClr val="FF0000"/>
                </a:solidFill>
                <a:cs typeface="Arial" panose="020B0604020202020204" pitchFamily="34" charset="0"/>
              </a:rPr>
              <a:t>}, </a:t>
            </a:r>
            <a:r>
              <a:rPr lang="hu-HU" altLang="en-US" sz="2400" smtClean="0">
                <a:solidFill>
                  <a:srgbClr val="008000"/>
                </a:solidFill>
                <a:cs typeface="Arial" panose="020B0604020202020204" pitchFamily="34" charset="0"/>
              </a:rPr>
              <a:t>S’</a:t>
            </a:r>
            <a:r>
              <a:rPr lang="hu-HU" altLang="en-US" sz="2400" smtClean="0">
                <a:solidFill>
                  <a:srgbClr val="FF0000"/>
                </a:solidFill>
              </a:rPr>
              <a:t> 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b="1" smtClean="0"/>
              <a:t>Állítás</a:t>
            </a:r>
            <a:r>
              <a:rPr lang="hu-HU" altLang="en-US" sz="2400" smtClean="0"/>
              <a:t>: L(G’) =L(G)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i="1" smtClean="0"/>
              <a:t>Bizonyítás &lt;&lt;&lt;</a:t>
            </a:r>
            <a:r>
              <a:rPr lang="hu-HU" altLang="en-US" sz="2400" smtClean="0"/>
              <a:t> Legyen n</a:t>
            </a:r>
            <a:r>
              <a:rPr lang="hu-HU" altLang="en-US" sz="2400" smtClean="0">
                <a:cs typeface="Arial" panose="020B0604020202020204" pitchFamily="34" charset="0"/>
              </a:rPr>
              <a:t>≥1 és a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  <a:r>
              <a:rPr lang="hu-HU" altLang="en-US" sz="2400" smtClean="0">
                <a:cs typeface="Arial" panose="020B0604020202020204" pitchFamily="34" charset="0"/>
              </a:rPr>
              <a:t>b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  <a:r>
              <a:rPr lang="hu-HU" altLang="en-US" sz="2400" smtClean="0">
                <a:cs typeface="Arial" panose="020B0604020202020204" pitchFamily="34" charset="0"/>
              </a:rPr>
              <a:t> eleme L(G)-nek. Ekkor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>
                <a:cs typeface="Arial" panose="020B0604020202020204" pitchFamily="34" charset="0"/>
              </a:rPr>
              <a:t>S’→aSb→aaSbb→…→a</a:t>
            </a:r>
            <a:r>
              <a:rPr lang="hu-HU" altLang="en-US" sz="2400" baseline="30000" smtClean="0">
                <a:cs typeface="Arial" panose="020B0604020202020204" pitchFamily="34" charset="0"/>
              </a:rPr>
              <a:t>n-1</a:t>
            </a:r>
            <a:r>
              <a:rPr lang="hu-HU" altLang="en-US" sz="2400" smtClean="0">
                <a:cs typeface="Arial" panose="020B0604020202020204" pitchFamily="34" charset="0"/>
              </a:rPr>
              <a:t>Sb</a:t>
            </a:r>
            <a:r>
              <a:rPr lang="hu-HU" altLang="en-US" sz="2400" baseline="30000" smtClean="0">
                <a:cs typeface="Arial" panose="020B0604020202020204" pitchFamily="34" charset="0"/>
              </a:rPr>
              <a:t>n-1</a:t>
            </a:r>
            <a:r>
              <a:rPr lang="hu-HU" altLang="en-US" sz="2400" smtClean="0">
                <a:cs typeface="Arial" panose="020B0604020202020204" pitchFamily="34" charset="0"/>
              </a:rPr>
              <a:t>→a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  <a:r>
              <a:rPr lang="hu-HU" altLang="en-US" sz="2400" smtClean="0">
                <a:cs typeface="Arial" panose="020B0604020202020204" pitchFamily="34" charset="0"/>
              </a:rPr>
              <a:t>b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>
                <a:cs typeface="Arial" panose="020B0604020202020204" pitchFamily="34" charset="0"/>
              </a:rPr>
              <a:t>azaz a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  <a:r>
              <a:rPr lang="hu-HU" altLang="en-US" sz="2400" smtClean="0">
                <a:cs typeface="Arial" panose="020B0604020202020204" pitchFamily="34" charset="0"/>
              </a:rPr>
              <a:t>b</a:t>
            </a:r>
            <a:r>
              <a:rPr lang="hu-HU" altLang="en-US" sz="2400" baseline="30000" smtClean="0">
                <a:cs typeface="Arial" panose="020B0604020202020204" pitchFamily="34" charset="0"/>
              </a:rPr>
              <a:t>n</a:t>
            </a:r>
            <a:r>
              <a:rPr lang="hu-HU" altLang="en-US" sz="2400" smtClean="0">
                <a:cs typeface="Arial" panose="020B0604020202020204" pitchFamily="34" charset="0"/>
              </a:rPr>
              <a:t> eleme L(G’)-nek.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i="1" smtClean="0"/>
              <a:t>Bizonyítás &gt;&gt;&gt;</a:t>
            </a:r>
            <a:r>
              <a:rPr lang="hu-HU" altLang="en-US" sz="2400" smtClean="0"/>
              <a:t> S’-ből a     vagy a     szabállyal lehet indulni.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/>
              <a:t>Ha      szabállyal indulunk, akkor ab lesz az eredmény, ami nyilván eleme L(G)-nek. Ha       szabállyal indulunk, akkor aSb –t kapunk, ahonnan csak piros szabállyal lehet továbbmenni, tehát valamely n-re a</a:t>
            </a:r>
            <a:r>
              <a:rPr lang="hu-HU" altLang="en-US" sz="2400" baseline="30000" smtClean="0"/>
              <a:t>n</a:t>
            </a:r>
            <a:r>
              <a:rPr lang="hu-HU" altLang="en-US" sz="2400" smtClean="0"/>
              <a:t>b</a:t>
            </a:r>
            <a:r>
              <a:rPr lang="hu-HU" altLang="en-US" sz="2400" baseline="30000" smtClean="0"/>
              <a:t>n</a:t>
            </a:r>
            <a:r>
              <a:rPr lang="hu-HU" altLang="en-US" sz="2400" smtClean="0"/>
              <a:t> –t kapunk, ami eleme L(G)-nek.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hu-HU" altLang="en-US" sz="2400" smtClean="0"/>
              <a:t> </a:t>
            </a: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3203575" y="134143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06" name="Oval 8"/>
          <p:cNvSpPr>
            <a:spLocks noChangeArrowheads="1"/>
          </p:cNvSpPr>
          <p:nvPr/>
        </p:nvSpPr>
        <p:spPr bwMode="auto">
          <a:xfrm>
            <a:off x="5580063" y="1341438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07" name="Rectangle 9"/>
          <p:cNvSpPr>
            <a:spLocks noChangeArrowheads="1"/>
          </p:cNvSpPr>
          <p:nvPr/>
        </p:nvSpPr>
        <p:spPr bwMode="auto">
          <a:xfrm>
            <a:off x="4500563" y="1341438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08" name="Rectangle 10"/>
          <p:cNvSpPr>
            <a:spLocks noChangeArrowheads="1"/>
          </p:cNvSpPr>
          <p:nvPr/>
        </p:nvSpPr>
        <p:spPr bwMode="auto">
          <a:xfrm>
            <a:off x="6877050" y="1341438"/>
            <a:ext cx="215900" cy="215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09" name="Oval 11"/>
          <p:cNvSpPr>
            <a:spLocks noChangeArrowheads="1"/>
          </p:cNvSpPr>
          <p:nvPr/>
        </p:nvSpPr>
        <p:spPr bwMode="auto">
          <a:xfrm>
            <a:off x="611188" y="256540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0" name="Oval 12"/>
          <p:cNvSpPr>
            <a:spLocks noChangeArrowheads="1"/>
          </p:cNvSpPr>
          <p:nvPr/>
        </p:nvSpPr>
        <p:spPr bwMode="auto">
          <a:xfrm>
            <a:off x="1403350" y="25654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1" name="Oval 13"/>
          <p:cNvSpPr>
            <a:spLocks noChangeArrowheads="1"/>
          </p:cNvSpPr>
          <p:nvPr/>
        </p:nvSpPr>
        <p:spPr bwMode="auto">
          <a:xfrm>
            <a:off x="2627313" y="25654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2" name="Oval 14"/>
          <p:cNvSpPr>
            <a:spLocks noChangeArrowheads="1"/>
          </p:cNvSpPr>
          <p:nvPr/>
        </p:nvSpPr>
        <p:spPr bwMode="auto">
          <a:xfrm>
            <a:off x="3203575" y="25654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3" name="Rectangle 15"/>
          <p:cNvSpPr>
            <a:spLocks noChangeArrowheads="1"/>
          </p:cNvSpPr>
          <p:nvPr/>
        </p:nvSpPr>
        <p:spPr bwMode="auto">
          <a:xfrm>
            <a:off x="4643438" y="2565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4" name="Oval 16"/>
          <p:cNvSpPr>
            <a:spLocks noChangeArrowheads="1"/>
          </p:cNvSpPr>
          <p:nvPr/>
        </p:nvSpPr>
        <p:spPr bwMode="auto">
          <a:xfrm>
            <a:off x="3563938" y="3500438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5" name="Rectangle 17"/>
          <p:cNvSpPr>
            <a:spLocks noChangeArrowheads="1"/>
          </p:cNvSpPr>
          <p:nvPr/>
        </p:nvSpPr>
        <p:spPr bwMode="auto">
          <a:xfrm>
            <a:off x="4859338" y="3500438"/>
            <a:ext cx="215900" cy="215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827088" y="3933825"/>
            <a:ext cx="215900" cy="2159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25617" name="Oval 20"/>
          <p:cNvSpPr>
            <a:spLocks noChangeArrowheads="1"/>
          </p:cNvSpPr>
          <p:nvPr/>
        </p:nvSpPr>
        <p:spPr bwMode="auto">
          <a:xfrm>
            <a:off x="4572000" y="4221163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5DE6CBE-836B-42BC-91AB-96DA8D26684A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hu-HU" altLang="en-US" sz="1400"/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8496300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57825"/>
            <a:ext cx="7904162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827088" y="620713"/>
            <a:ext cx="648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0" name="Line 7"/>
          <p:cNvSpPr>
            <a:spLocks noChangeShapeType="1"/>
          </p:cNvSpPr>
          <p:nvPr/>
        </p:nvSpPr>
        <p:spPr bwMode="auto">
          <a:xfrm>
            <a:off x="395288" y="14128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1" name="Line 8"/>
          <p:cNvSpPr>
            <a:spLocks noChangeShapeType="1"/>
          </p:cNvSpPr>
          <p:nvPr/>
        </p:nvSpPr>
        <p:spPr bwMode="auto">
          <a:xfrm>
            <a:off x="395288" y="184467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>
            <a:off x="468313" y="3357563"/>
            <a:ext cx="790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3" name="Line 10"/>
          <p:cNvSpPr>
            <a:spLocks noChangeShapeType="1"/>
          </p:cNvSpPr>
          <p:nvPr/>
        </p:nvSpPr>
        <p:spPr bwMode="auto">
          <a:xfrm>
            <a:off x="468313" y="47974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3276600" y="2420938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5" name="Line 12"/>
          <p:cNvSpPr>
            <a:spLocks noChangeShapeType="1"/>
          </p:cNvSpPr>
          <p:nvPr/>
        </p:nvSpPr>
        <p:spPr bwMode="auto">
          <a:xfrm>
            <a:off x="5003800" y="3716338"/>
            <a:ext cx="3240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906" y="1547132"/>
            <a:ext cx="8551069" cy="108585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740" y="2632983"/>
            <a:ext cx="8668941" cy="2634995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C107-C272-4B25-9A73-C6BF9269CFAA}" type="slidenum">
              <a:rPr lang="hu-HU" altLang="hu-HU" smtClean="0"/>
              <a:pPr/>
              <a:t>26</a:t>
            </a:fld>
            <a:endParaRPr lang="hu-HU" altLang="hu-HU"/>
          </a:p>
        </p:txBody>
      </p:sp>
      <p:sp>
        <p:nvSpPr>
          <p:cNvPr id="5" name="Szövegdoboz 4"/>
          <p:cNvSpPr txBox="1"/>
          <p:nvPr/>
        </p:nvSpPr>
        <p:spPr>
          <a:xfrm>
            <a:off x="899592" y="620688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</a:rPr>
              <a:t>Néhány szabálytípus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3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75" y="1354251"/>
            <a:ext cx="8593931" cy="55721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804" y="2017803"/>
            <a:ext cx="1612995" cy="59640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474" y="2720544"/>
            <a:ext cx="8378190" cy="2217756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C107-C272-4B25-9A73-C6BF9269CFAA}" type="slidenum">
              <a:rPr lang="hu-HU" altLang="hu-HU" smtClean="0"/>
              <a:pPr/>
              <a:t>27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814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75" y="1354251"/>
            <a:ext cx="8593931" cy="55721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9927" y="2004740"/>
            <a:ext cx="1960292" cy="56374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474" y="2815944"/>
            <a:ext cx="8363801" cy="1747382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C107-C272-4B25-9A73-C6BF9269CFAA}" type="slidenum">
              <a:rPr lang="hu-HU" altLang="hu-HU" smtClean="0"/>
              <a:pPr/>
              <a:t>28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1223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675" y="1437523"/>
            <a:ext cx="7924868" cy="60181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7145" y="2252935"/>
            <a:ext cx="2228850" cy="55721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885" y="3186113"/>
            <a:ext cx="8708231" cy="485775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06977" y="3671887"/>
            <a:ext cx="852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dirty="0"/>
              <a:t>1-es típusú sem lehet, mert ahhoz a nyíl baloldalán és jobboldalán ugyanúgy kellene kezdődni, illetve végződni.</a:t>
            </a:r>
          </a:p>
          <a:p>
            <a:endParaRPr lang="hu-HU" sz="1500" dirty="0"/>
          </a:p>
          <a:p>
            <a:r>
              <a:rPr lang="hu-HU" sz="1500" dirty="0"/>
              <a:t>Tehát 0-s típusú, ahol csak annyi a kikötés, hogy a baloldalon legyen nyelvtani jel.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C107-C272-4B25-9A73-C6BF9269CFAA}" type="slidenum">
              <a:rPr lang="hu-HU" altLang="hu-HU" smtClean="0"/>
              <a:pPr/>
              <a:t>29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947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9D16395-1737-4633-A6A8-F716467F3EA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hu-HU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Irodalom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400" dirty="0" smtClean="0"/>
              <a:t>Hunyadvári – Manhertz:</a:t>
            </a:r>
            <a:br>
              <a:rPr lang="hu-HU" altLang="en-US" sz="2400" dirty="0" smtClean="0"/>
            </a:br>
            <a:r>
              <a:rPr lang="hu-HU" altLang="en-US" sz="2400" dirty="0" smtClean="0"/>
              <a:t>Automaták és formális nyelvek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400" dirty="0" smtClean="0">
                <a:hlinkClick r:id="rId2"/>
              </a:rPr>
              <a:t>http://aszt.inf.elte.hu/~hunlaci/book.pdf</a:t>
            </a:r>
            <a:endParaRPr lang="hu-HU" alt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hu-HU" alt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000" dirty="0" smtClean="0"/>
              <a:t>Jelen előadás fóliái a fenti jegyzet alapján készültek.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000" dirty="0" smtClean="0">
                <a:solidFill>
                  <a:srgbClr val="FF0000"/>
                </a:solidFill>
              </a:rPr>
              <a:t>A jegyzethez képest új részeket eltérő színnel jelölöm</a:t>
            </a:r>
            <a:r>
              <a:rPr lang="hu-HU" altLang="en-US" sz="2000" dirty="0" smtClean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000" dirty="0" smtClean="0"/>
              <a:t>A szóbeli magyarázatok, hozzáfűzött megjegyzések és a táblára kerülő részek természetesen nincsenek a jegyzetben.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000" dirty="0" smtClean="0"/>
              <a:t>Ezen ELTE-ihletett fóliák + egyéb NEM ELTE ihletésű anyag(ok) letölthetők innen: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400" dirty="0" smtClean="0">
                <a:hlinkClick r:id="rId3"/>
              </a:rPr>
              <a:t>http://</a:t>
            </a:r>
            <a:r>
              <a:rPr lang="hu-HU" altLang="en-US" sz="2400" dirty="0" smtClean="0">
                <a:hlinkClick r:id="rId3"/>
              </a:rPr>
              <a:t>users.nik.uni-obuda.hu/csink/aao/fnyg</a:t>
            </a:r>
            <a:r>
              <a:rPr lang="hu-HU" altLang="en-US" sz="2400" dirty="0" smtClean="0">
                <a:hlinkClick r:id="rId3"/>
              </a:rPr>
              <a:t>/</a:t>
            </a:r>
            <a:endParaRPr lang="hu-HU" alt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hu-HU" altLang="en-US" sz="2400" dirty="0" smtClean="0"/>
              <a:t>Login:  </a:t>
            </a:r>
            <a:r>
              <a:rPr lang="hu-HU" altLang="en-US" sz="2400" dirty="0" err="1" smtClean="0">
                <a:solidFill>
                  <a:srgbClr val="FF0000"/>
                </a:solidFill>
              </a:rPr>
              <a:t>aao</a:t>
            </a:r>
            <a:r>
              <a:rPr lang="hu-HU" altLang="en-US" sz="2400" dirty="0" smtClean="0"/>
              <a:t>   </a:t>
            </a:r>
            <a:r>
              <a:rPr lang="hu-HU" altLang="en-US" sz="2400" dirty="0" smtClean="0"/>
              <a:t>jelszó:  </a:t>
            </a:r>
            <a:r>
              <a:rPr lang="hu-HU" altLang="en-US" sz="2400" dirty="0" err="1" smtClean="0">
                <a:solidFill>
                  <a:srgbClr val="FF0000"/>
                </a:solidFill>
              </a:rPr>
              <a:t>algorithm</a:t>
            </a:r>
            <a:r>
              <a:rPr lang="hu-HU" altLang="en-US" sz="2400" dirty="0" smtClean="0"/>
              <a:t/>
            </a:r>
            <a:br>
              <a:rPr lang="hu-HU" altLang="en-US" sz="2400" dirty="0" smtClean="0"/>
            </a:br>
            <a:endParaRPr lang="hu-HU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C107-C272-4B25-9A73-C6BF9269CFAA}" type="slidenum">
              <a:rPr lang="hu-HU" altLang="hu-HU" smtClean="0"/>
              <a:pPr/>
              <a:t>30</a:t>
            </a:fld>
            <a:endParaRPr lang="hu-HU" alt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823" y="332656"/>
            <a:ext cx="8915400" cy="143827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6023" y="970802"/>
            <a:ext cx="5514975" cy="3876675"/>
          </a:xfrm>
          <a:prstGeom prst="rect">
            <a:avLst/>
          </a:prstGeom>
          <a:gradFill>
            <a:gsLst>
              <a:gs pos="0">
                <a:srgbClr val="00B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823" y="4837140"/>
            <a:ext cx="8782372" cy="18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FAA36D-6615-40A5-B94C-D363A48C937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hu-HU" altLang="en-US" sz="1400"/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773238"/>
            <a:ext cx="8466138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Line 5"/>
          <p:cNvSpPr>
            <a:spLocks noChangeShapeType="1"/>
          </p:cNvSpPr>
          <p:nvPr/>
        </p:nvSpPr>
        <p:spPr bwMode="auto">
          <a:xfrm>
            <a:off x="6948488" y="407670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7653" name="Line 6"/>
          <p:cNvSpPr>
            <a:spLocks noChangeShapeType="1"/>
          </p:cNvSpPr>
          <p:nvPr/>
        </p:nvSpPr>
        <p:spPr bwMode="auto">
          <a:xfrm>
            <a:off x="684213" y="4365625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B0AD4AF-485E-4EAF-97AD-1F74177F784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hu-HU" altLang="en-US" sz="1400"/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64711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755650" y="2349500"/>
            <a:ext cx="7632700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bizonyítás nem konstruktív jellegű, hanem egzisztencia bizonyítás (ld. jegyzet)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812323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C814897-621C-4DE3-B6AD-EC687910C84A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hu-HU" altLang="en-US" sz="1400"/>
          </a:p>
        </p:txBody>
      </p:sp>
      <p:pic>
        <p:nvPicPr>
          <p:cNvPr id="2969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9275"/>
            <a:ext cx="7894637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124075" y="2133600"/>
            <a:ext cx="5975350" cy="3857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Világos, hogy ez általánosítása az 1. típusú nyelvtannak.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05EE8E-A5CA-4448-8CFE-F5C690CAB31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hu-HU" altLang="en-US" sz="1400"/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77993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800893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3059113" y="1052513"/>
            <a:ext cx="5113337" cy="5429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A 2-es típusnál q    (T U N)</a:t>
            </a:r>
            <a:r>
              <a:rPr lang="hu-HU" altLang="en-US" sz="1400" baseline="30000"/>
              <a:t>+</a:t>
            </a:r>
            <a:r>
              <a:rPr lang="hu-HU" altLang="en-US" sz="1400"/>
              <a:t> eleme! Nemcsak S helyett, hanem bármely más nyelvtani jel helyett is lehet </a:t>
            </a:r>
            <a:r>
              <a:rPr lang="el-GR" altLang="en-US" sz="1400">
                <a:cs typeface="Arial" panose="020B0604020202020204" pitchFamily="34" charset="0"/>
              </a:rPr>
              <a:t>ε</a:t>
            </a:r>
            <a:r>
              <a:rPr lang="hu-HU" altLang="en-US" sz="1400">
                <a:cs typeface="Arial" panose="020B0604020202020204" pitchFamily="34" charset="0"/>
              </a:rPr>
              <a:t>-t generálni.</a:t>
            </a:r>
            <a:endParaRPr lang="el-GR" altLang="en-US" sz="1400">
              <a:cs typeface="Arial" panose="020B0604020202020204" pitchFamily="34" charset="0"/>
            </a:endParaRP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684213" y="4221163"/>
            <a:ext cx="7704137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bizonyítást ld. a jegyzetben.</a:t>
            </a:r>
          </a:p>
        </p:txBody>
      </p:sp>
      <p:sp>
        <p:nvSpPr>
          <p:cNvPr id="30727" name="Line 9"/>
          <p:cNvSpPr>
            <a:spLocks noChangeShapeType="1"/>
          </p:cNvSpPr>
          <p:nvPr/>
        </p:nvSpPr>
        <p:spPr bwMode="auto">
          <a:xfrm>
            <a:off x="4067175" y="263683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D797A51-B25B-4101-9821-A2579A240B4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hu-HU" altLang="en-US" sz="1400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5"/>
            <a:ext cx="7875587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2700338" y="1341438"/>
            <a:ext cx="4464050" cy="361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/>
              <a:t>A 3-as típusnál u  T-nek volt eleme, itt T*-nak.</a:t>
            </a:r>
          </a:p>
        </p:txBody>
      </p:sp>
      <p:pic>
        <p:nvPicPr>
          <p:cNvPr id="3174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21163"/>
            <a:ext cx="82565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9"/>
          <p:cNvSpPr>
            <a:spLocks noChangeShapeType="1"/>
          </p:cNvSpPr>
          <p:nvPr/>
        </p:nvSpPr>
        <p:spPr bwMode="auto">
          <a:xfrm>
            <a:off x="1763713" y="2924175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79DF764-A429-41E4-9A57-D9DF2F15B11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hu-HU" altLang="en-US" sz="1400"/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64182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047037" cy="1419225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97200"/>
            <a:ext cx="8064500" cy="1741488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AutoShape 7"/>
          <p:cNvSpPr>
            <a:spLocks noChangeArrowheads="1"/>
          </p:cNvSpPr>
          <p:nvPr/>
        </p:nvSpPr>
        <p:spPr bwMode="auto">
          <a:xfrm>
            <a:off x="3995738" y="2708275"/>
            <a:ext cx="71437" cy="360363"/>
          </a:xfrm>
          <a:prstGeom prst="upArrow">
            <a:avLst>
              <a:gd name="adj1" fmla="val 50000"/>
              <a:gd name="adj2" fmla="val 1261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pic>
        <p:nvPicPr>
          <p:cNvPr id="3277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941888"/>
            <a:ext cx="7848600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3203575" y="3213100"/>
            <a:ext cx="295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395288" y="16287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1476375" y="5373688"/>
            <a:ext cx="5256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B7B683-8FBD-4E24-8A0D-96356E99982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hu-HU" altLang="en-US" sz="1400"/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8047037" cy="936625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064500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8"/>
          <p:cNvSpPr txBox="1">
            <a:spLocks noChangeArrowheads="1"/>
          </p:cNvSpPr>
          <p:nvPr/>
        </p:nvSpPr>
        <p:spPr bwMode="auto">
          <a:xfrm>
            <a:off x="2484438" y="2565400"/>
            <a:ext cx="4465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200"/>
              <a:t>Az egyszerűség kedvéért legyen n=3, m=4</a:t>
            </a:r>
            <a:r>
              <a:rPr lang="hu-HU" altLang="en-US" sz="1600"/>
              <a:t>.</a:t>
            </a:r>
            <a:r>
              <a:rPr lang="hu-HU" altLang="en-US" sz="1800"/>
              <a:t> </a:t>
            </a:r>
          </a:p>
        </p:txBody>
      </p:sp>
      <p:graphicFrame>
        <p:nvGraphicFramePr>
          <p:cNvPr id="39075" name="Group 163"/>
          <p:cNvGraphicFramePr>
            <a:graphicFrameLocks noGrp="1"/>
          </p:cNvGraphicFramePr>
          <p:nvPr/>
        </p:nvGraphicFramePr>
        <p:xfrm>
          <a:off x="323850" y="2997200"/>
          <a:ext cx="7200900" cy="3684586"/>
        </p:xfrm>
        <a:graphic>
          <a:graphicData uri="http://schemas.openxmlformats.org/drawingml/2006/table">
            <a:tbl>
              <a:tblPr/>
              <a:tblGrid>
                <a:gridCol w="371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helyett rendre egymás után: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Є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hu-HU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hu-HU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hu-H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hu-H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hu-H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5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Є</a:t>
                      </a:r>
                      <a:endParaRPr kumimoji="0" lang="hu-H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Є</a:t>
                      </a:r>
                      <a:endParaRPr kumimoji="0" lang="hu-H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→ 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 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r>
                        <a:rPr kumimoji="0" lang="hu-H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848" name="Text Box 164"/>
          <p:cNvSpPr txBox="1">
            <a:spLocks noChangeArrowheads="1"/>
          </p:cNvSpPr>
          <p:nvPr/>
        </p:nvSpPr>
        <p:spPr bwMode="auto">
          <a:xfrm>
            <a:off x="7885113" y="4221163"/>
            <a:ext cx="1152525" cy="16303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Mind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1-es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típusú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szabály!</a:t>
            </a:r>
          </a:p>
        </p:txBody>
      </p:sp>
      <p:sp>
        <p:nvSpPr>
          <p:cNvPr id="33849" name="AutoShape 165"/>
          <p:cNvSpPr>
            <a:spLocks/>
          </p:cNvSpPr>
          <p:nvPr/>
        </p:nvSpPr>
        <p:spPr bwMode="auto">
          <a:xfrm>
            <a:off x="7596188" y="3789363"/>
            <a:ext cx="215900" cy="2808287"/>
          </a:xfrm>
          <a:prstGeom prst="rightBrace">
            <a:avLst>
              <a:gd name="adj1" fmla="val 10839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753AD0-FF8C-4F11-A464-DFF42C278CE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hu-HU" altLang="en-US" sz="1400"/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66563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620713"/>
            <a:ext cx="6762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3600"/>
            <a:ext cx="7799387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1663"/>
            <a:ext cx="77755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78374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557338"/>
            <a:ext cx="71453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Line 12"/>
          <p:cNvSpPr>
            <a:spLocks noChangeShapeType="1"/>
          </p:cNvSpPr>
          <p:nvPr/>
        </p:nvSpPr>
        <p:spPr bwMode="auto">
          <a:xfrm>
            <a:off x="539750" y="11255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826" name="Line 13"/>
          <p:cNvSpPr>
            <a:spLocks noChangeShapeType="1"/>
          </p:cNvSpPr>
          <p:nvPr/>
        </p:nvSpPr>
        <p:spPr bwMode="auto">
          <a:xfrm>
            <a:off x="539750" y="1196975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34827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05263"/>
            <a:ext cx="65039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373688"/>
            <a:ext cx="7620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6523037" cy="1457325"/>
          </a:xfrm>
          <a:prstGeom prst="rect">
            <a:avLst/>
          </a:prstGeom>
          <a:noFill/>
          <a:ln w="22225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30" name="Text Box 18"/>
          <p:cNvSpPr txBox="1">
            <a:spLocks noChangeArrowheads="1"/>
          </p:cNvSpPr>
          <p:nvPr/>
        </p:nvSpPr>
        <p:spPr bwMode="auto">
          <a:xfrm>
            <a:off x="827088" y="6165850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Ezt az eljárást </a:t>
            </a:r>
            <a:r>
              <a:rPr lang="el-GR" altLang="en-US" sz="1800">
                <a:solidFill>
                  <a:srgbClr val="FF0000"/>
                </a:solidFill>
                <a:cs typeface="Arial" panose="020B0604020202020204" pitchFamily="34" charset="0"/>
              </a:rPr>
              <a:t>ε</a:t>
            </a:r>
            <a:r>
              <a:rPr lang="hu-HU" altLang="en-US" sz="1800">
                <a:solidFill>
                  <a:srgbClr val="FF0000"/>
                </a:solidFill>
                <a:cs typeface="Arial" panose="020B0604020202020204" pitchFamily="34" charset="0"/>
              </a:rPr>
              <a:t>-mentesítésnek</a:t>
            </a:r>
            <a:r>
              <a:rPr lang="hu-HU" altLang="en-US" sz="1800">
                <a:cs typeface="Arial" panose="020B0604020202020204" pitchFamily="34" charset="0"/>
              </a:rPr>
              <a:t> nevezzük.</a:t>
            </a:r>
            <a:endParaRPr lang="el-GR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AAF589-3D27-47A3-A55D-B0E955DA5C10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hu-HU" altLang="en-US" sz="1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81075"/>
            <a:ext cx="666908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4813"/>
            <a:ext cx="6583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11"/>
          <p:cNvSpPr txBox="1">
            <a:spLocks noChangeArrowheads="1"/>
          </p:cNvSpPr>
          <p:nvPr/>
        </p:nvSpPr>
        <p:spPr bwMode="auto">
          <a:xfrm>
            <a:off x="684213" y="4292600"/>
            <a:ext cx="4319587" cy="804863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példa szabályai: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 </a:t>
            </a:r>
            <a:r>
              <a:rPr lang="hu-HU" altLang="en-US" sz="1800">
                <a:cs typeface="Arial" panose="020B0604020202020204" pitchFamily="34" charset="0"/>
              </a:rPr>
              <a:t>→ ABc|AA;  B → CC; A 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|a; C→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|b</a:t>
            </a:r>
            <a:endParaRPr lang="el-GR" altLang="en-US" sz="1800">
              <a:cs typeface="Arial" panose="020B0604020202020204" pitchFamily="34" charset="0"/>
            </a:endParaRPr>
          </a:p>
        </p:txBody>
      </p:sp>
      <p:pic>
        <p:nvPicPr>
          <p:cNvPr id="35846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157788"/>
            <a:ext cx="48196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6F745F5-B283-4CFC-8D10-B71174616DE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hu-HU" altLang="en-US" sz="1400"/>
          </a:p>
        </p:txBody>
      </p:sp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8158162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7FB082-D338-4CF9-BF71-CFD1E3F6E8C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hu-HU" altLang="en-US" sz="140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611188" y="476250"/>
            <a:ext cx="4319587" cy="1217613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példa szabályai: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 </a:t>
            </a:r>
            <a:r>
              <a:rPr lang="hu-HU" altLang="en-US" sz="1800">
                <a:cs typeface="Arial" panose="020B0604020202020204" pitchFamily="34" charset="0"/>
              </a:rPr>
              <a:t>→ ABc|AA;  B → CC; A 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|a; C→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|b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Továbbá, mint láttuk, H= {A, B, C, S}</a:t>
            </a:r>
            <a:endParaRPr lang="el-GR" altLang="en-US" sz="1800">
              <a:cs typeface="Arial" panose="020B0604020202020204" pitchFamily="34" charset="0"/>
            </a:endParaRP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88566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068638"/>
            <a:ext cx="3240087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4140200" y="2852738"/>
            <a:ext cx="4752975" cy="2455862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Az új szabályrendszer bővítése a réginek.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</a:t>
            </a:r>
            <a:r>
              <a:rPr lang="hu-HU" altLang="en-US" sz="1800">
                <a:cs typeface="Arial" panose="020B0604020202020204" pitchFamily="34" charset="0"/>
              </a:rPr>
              <a:t>→Bc : </a:t>
            </a:r>
            <a:r>
              <a:rPr lang="hu-HU" altLang="en-US" sz="1800"/>
              <a:t>S→ABc –ből elhagytuk A </a:t>
            </a:r>
            <a:r>
              <a:rPr lang="ru-RU" altLang="en-US" sz="1600">
                <a:cs typeface="Arial" panose="020B0604020202020204" pitchFamily="34" charset="0"/>
              </a:rPr>
              <a:t>Є</a:t>
            </a:r>
            <a:r>
              <a:rPr lang="hu-HU" altLang="en-US" sz="1800">
                <a:cs typeface="Arial" panose="020B0604020202020204" pitchFamily="34" charset="0"/>
              </a:rPr>
              <a:t> H –t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 S→Ac : S→ABc –ből elhagytuk B </a:t>
            </a:r>
            <a:r>
              <a:rPr lang="ru-RU" altLang="en-US" sz="1800"/>
              <a:t>Є</a:t>
            </a:r>
            <a:r>
              <a:rPr lang="hu-HU" altLang="en-US" sz="1800"/>
              <a:t> H –t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S→c : S→ABc –ből elhagytuk A és B </a:t>
            </a:r>
            <a:r>
              <a:rPr lang="ru-RU" altLang="en-US" sz="1800"/>
              <a:t>Є</a:t>
            </a:r>
            <a:r>
              <a:rPr lang="hu-HU" altLang="en-US" sz="1800"/>
              <a:t> H –t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S→A : S→AA –ból elhagytuk A </a:t>
            </a:r>
            <a:r>
              <a:rPr lang="ru-RU" altLang="en-US" sz="1800"/>
              <a:t>Є</a:t>
            </a:r>
            <a:r>
              <a:rPr lang="hu-HU" altLang="en-US" sz="1800"/>
              <a:t> H –t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Elhagyjuk A</a:t>
            </a:r>
            <a:r>
              <a:rPr lang="hu-HU" altLang="en-US" sz="1800">
                <a:cs typeface="Arial" panose="020B0604020202020204" pitchFamily="34" charset="0"/>
              </a:rPr>
              <a:t>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 és C</a:t>
            </a:r>
            <a:r>
              <a:rPr lang="hu-HU" altLang="en-US" sz="1800"/>
              <a:t>→</a:t>
            </a:r>
            <a:r>
              <a:rPr lang="el-GR" altLang="en-US" sz="1800"/>
              <a:t>ε</a:t>
            </a:r>
            <a:r>
              <a:rPr lang="hu-HU" altLang="en-US" sz="1800"/>
              <a:t> szabályokat.</a:t>
            </a:r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6084888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872" name="AutoShape 9"/>
          <p:cNvSpPr>
            <a:spLocks noChangeArrowheads="1"/>
          </p:cNvSpPr>
          <p:nvPr/>
        </p:nvSpPr>
        <p:spPr bwMode="auto">
          <a:xfrm>
            <a:off x="3492500" y="4076700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36873" name="Text Box 10"/>
          <p:cNvSpPr txBox="1">
            <a:spLocks noChangeArrowheads="1"/>
          </p:cNvSpPr>
          <p:nvPr/>
        </p:nvSpPr>
        <p:spPr bwMode="auto">
          <a:xfrm>
            <a:off x="827088" y="5373688"/>
            <a:ext cx="8066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Ezzel az új nyelvtannal ugyanazt meg lehet csinálni, mint a régivel, és nincs már benne A</a:t>
            </a:r>
            <a:r>
              <a:rPr lang="hu-HU" altLang="en-US" sz="1800">
                <a:cs typeface="Arial" panose="020B0604020202020204" pitchFamily="34" charset="0"/>
              </a:rPr>
              <a:t>→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 típusú szabály.</a:t>
            </a:r>
            <a:endParaRPr lang="el-GR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3C4C09E-6E63-4622-9283-2B2999FF42F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hu-HU" altLang="en-US" sz="1400"/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468313" y="620713"/>
            <a:ext cx="8064500" cy="13541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Az 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-mentesítést a jobb érthetőség kedvéért egy példán mutattuk be. Ugyanezt azonban általános esetben is meg lehet tenni; teljesen analóg módon.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Ezzel a kiterjesztési lemmát i=2 esetre is beláttuk.</a:t>
            </a:r>
            <a:endParaRPr lang="el-GR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6CED4F8-7F8B-49B9-A2D5-85C3ED0D618A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hu-HU" altLang="en-US" sz="1400"/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66563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13100"/>
            <a:ext cx="7273925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3810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8913"/>
            <a:ext cx="4343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25538"/>
            <a:ext cx="694213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Line 9"/>
          <p:cNvSpPr>
            <a:spLocks noChangeShapeType="1"/>
          </p:cNvSpPr>
          <p:nvPr/>
        </p:nvSpPr>
        <p:spPr bwMode="auto">
          <a:xfrm>
            <a:off x="468313" y="1700213"/>
            <a:ext cx="7704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3892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7812087" cy="58102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2" name="Line 11"/>
          <p:cNvSpPr>
            <a:spLocks noChangeShapeType="1"/>
          </p:cNvSpPr>
          <p:nvPr/>
        </p:nvSpPr>
        <p:spPr bwMode="auto">
          <a:xfrm>
            <a:off x="755650" y="5157788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>
            <a:off x="755650" y="6021388"/>
            <a:ext cx="151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90E747B-8514-4479-91D4-6920CFF0181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hu-HU" altLang="en-US" sz="1400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7343775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4140200" y="1268413"/>
            <a:ext cx="3744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1042988" y="148431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B21CAF-13D6-429B-BF83-AC86EBB7F24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hu-HU" altLang="en-US" sz="1400"/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36838"/>
            <a:ext cx="6392862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Line 6"/>
          <p:cNvSpPr>
            <a:spLocks noChangeShapeType="1"/>
          </p:cNvSpPr>
          <p:nvPr/>
        </p:nvSpPr>
        <p:spPr bwMode="auto">
          <a:xfrm>
            <a:off x="684213" y="2852738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2916238" y="3284538"/>
            <a:ext cx="4679950" cy="382587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Az lenne a „jó”, ha u csak egy betűből állna!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1042988" y="6237288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4096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3375"/>
            <a:ext cx="8208962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B11039A-5A0C-43E6-98E8-2FD28CD73E9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hu-HU" altLang="en-US" sz="1400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4813"/>
            <a:ext cx="656431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181" y="4248944"/>
            <a:ext cx="6410325" cy="1609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9E51EBD-2BC8-46F1-88F1-3BB091C27B5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hu-HU" altLang="en-US" sz="1400"/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5612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755650" y="1700213"/>
            <a:ext cx="76327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Ld. a kiterjesztési lemma bizonyításának elejét i = 1 esetben (</a:t>
            </a:r>
            <a:r>
              <a:rPr lang="hu-HU" altLang="en-US" sz="1800" dirty="0" smtClean="0"/>
              <a:t>36. </a:t>
            </a:r>
            <a:r>
              <a:rPr lang="hu-HU" altLang="en-US" sz="1800" dirty="0"/>
              <a:t>dia).</a:t>
            </a:r>
          </a:p>
        </p:txBody>
      </p:sp>
      <p:pic>
        <p:nvPicPr>
          <p:cNvPr id="4301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565400"/>
            <a:ext cx="748823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Line 10"/>
          <p:cNvSpPr>
            <a:spLocks noChangeShapeType="1"/>
          </p:cNvSpPr>
          <p:nvPr/>
        </p:nvSpPr>
        <p:spPr bwMode="auto">
          <a:xfrm>
            <a:off x="971550" y="3213100"/>
            <a:ext cx="295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015" name="Text Box 11"/>
          <p:cNvSpPr txBox="1">
            <a:spLocks noChangeArrowheads="1"/>
          </p:cNvSpPr>
          <p:nvPr/>
        </p:nvSpPr>
        <p:spPr bwMode="auto">
          <a:xfrm>
            <a:off x="5580063" y="3141663"/>
            <a:ext cx="2520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Lásd a (iii) esetet!</a:t>
            </a:r>
          </a:p>
        </p:txBody>
      </p:sp>
      <p:sp>
        <p:nvSpPr>
          <p:cNvPr id="43016" name="Line 12"/>
          <p:cNvSpPr>
            <a:spLocks noChangeShapeType="1"/>
          </p:cNvSpPr>
          <p:nvPr/>
        </p:nvSpPr>
        <p:spPr bwMode="auto">
          <a:xfrm>
            <a:off x="827088" y="4005263"/>
            <a:ext cx="345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017" name="Text Box 13"/>
          <p:cNvSpPr txBox="1">
            <a:spLocks noChangeArrowheads="1"/>
          </p:cNvSpPr>
          <p:nvPr/>
        </p:nvSpPr>
        <p:spPr bwMode="auto">
          <a:xfrm>
            <a:off x="4284663" y="4581525"/>
            <a:ext cx="3959225" cy="14906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Terminális jel nem szerepel, és a jobb oldalon két jel van, tehát ezek „jó” szabályok ( (iii) pont értelmében), és ugyanazt „tudják” mint a fenti „rossz” szabály</a:t>
            </a:r>
          </a:p>
        </p:txBody>
      </p:sp>
      <p:sp>
        <p:nvSpPr>
          <p:cNvPr id="43018" name="Line 14"/>
          <p:cNvSpPr>
            <a:spLocks noChangeShapeType="1"/>
          </p:cNvSpPr>
          <p:nvPr/>
        </p:nvSpPr>
        <p:spPr bwMode="auto">
          <a:xfrm flipH="1">
            <a:off x="3276600" y="5084763"/>
            <a:ext cx="10080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E693AB-AF16-469B-839B-CF79FEFD6C4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hu-HU" altLang="en-US" sz="1400"/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6250"/>
            <a:ext cx="8064500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779838" y="1989138"/>
            <a:ext cx="4608512" cy="1905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könnyebb érthetőség kedvéért nézzünk három példát: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hu-HU" altLang="en-US" sz="1800"/>
              <a:t>X</a:t>
            </a:r>
            <a:r>
              <a:rPr lang="hu-HU" altLang="en-US" sz="1800" baseline="-25000"/>
              <a:t>1</a:t>
            </a:r>
            <a:r>
              <a:rPr lang="hu-HU" altLang="en-US" sz="1800"/>
              <a:t>X</a:t>
            </a:r>
            <a:r>
              <a:rPr lang="hu-HU" altLang="en-US" sz="1800" baseline="-25000"/>
              <a:t>2</a:t>
            </a:r>
            <a:r>
              <a:rPr lang="hu-HU" altLang="en-US" sz="1800"/>
              <a:t> </a:t>
            </a:r>
            <a:r>
              <a:rPr lang="hu-HU" altLang="en-US" sz="1800">
                <a:cs typeface="Arial" panose="020B0604020202020204" pitchFamily="34" charset="0"/>
              </a:rPr>
              <a:t>→ Y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Y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>
                <a:cs typeface="Arial" panose="020B0604020202020204" pitchFamily="34" charset="0"/>
              </a:rPr>
              <a:t>Y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hu-HU" altLang="en-US" sz="1800"/>
              <a:t>X</a:t>
            </a:r>
            <a:r>
              <a:rPr lang="hu-HU" altLang="en-US" sz="1800" baseline="-25000"/>
              <a:t>1</a:t>
            </a:r>
            <a:r>
              <a:rPr lang="hu-HU" altLang="en-US" sz="1800"/>
              <a:t>X</a:t>
            </a:r>
            <a:r>
              <a:rPr lang="hu-HU" altLang="en-US" sz="1800" baseline="-25000"/>
              <a:t>2</a:t>
            </a:r>
            <a:r>
              <a:rPr lang="hu-HU" altLang="en-US" sz="1800"/>
              <a:t> X</a:t>
            </a:r>
            <a:r>
              <a:rPr lang="hu-HU" altLang="en-US" sz="1800" baseline="-25000"/>
              <a:t>3</a:t>
            </a:r>
            <a:r>
              <a:rPr lang="hu-HU" altLang="en-US" sz="1800"/>
              <a:t>→ Y</a:t>
            </a:r>
            <a:r>
              <a:rPr lang="hu-HU" altLang="en-US" sz="1800" baseline="-25000"/>
              <a:t>1</a:t>
            </a:r>
            <a:r>
              <a:rPr lang="hu-HU" altLang="en-US" sz="1800"/>
              <a:t>Y</a:t>
            </a:r>
            <a:r>
              <a:rPr lang="hu-HU" altLang="en-US" sz="1800" baseline="-25000"/>
              <a:t>2</a:t>
            </a:r>
            <a:r>
              <a:rPr lang="hu-HU" altLang="en-US" sz="1800"/>
              <a:t>Y</a:t>
            </a:r>
            <a:r>
              <a:rPr lang="hu-HU" altLang="en-US" sz="1800" baseline="-25000"/>
              <a:t>3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hu-HU" altLang="en-US" sz="1800"/>
              <a:t>X</a:t>
            </a:r>
            <a:r>
              <a:rPr lang="hu-HU" altLang="en-US" sz="1800" baseline="-25000"/>
              <a:t>1</a:t>
            </a:r>
            <a:r>
              <a:rPr lang="hu-HU" altLang="en-US" sz="1800"/>
              <a:t>X</a:t>
            </a:r>
            <a:r>
              <a:rPr lang="hu-HU" altLang="en-US" sz="1800" baseline="-25000"/>
              <a:t>2</a:t>
            </a:r>
            <a:r>
              <a:rPr lang="hu-HU" altLang="en-US" sz="1800"/>
              <a:t> X</a:t>
            </a:r>
            <a:r>
              <a:rPr lang="hu-HU" altLang="en-US" sz="1800" baseline="-25000"/>
              <a:t>3</a:t>
            </a:r>
            <a:r>
              <a:rPr lang="hu-HU" altLang="en-US" sz="1800"/>
              <a:t>→ Y</a:t>
            </a:r>
            <a:r>
              <a:rPr lang="hu-HU" altLang="en-US" sz="1800" baseline="-25000"/>
              <a:t>1</a:t>
            </a:r>
            <a:r>
              <a:rPr lang="hu-HU" altLang="en-US" sz="1800"/>
              <a:t>Y</a:t>
            </a:r>
            <a:r>
              <a:rPr lang="hu-HU" altLang="en-US" sz="1800" baseline="-25000"/>
              <a:t>2</a:t>
            </a:r>
            <a:r>
              <a:rPr lang="hu-HU" altLang="en-US" sz="1800"/>
              <a:t>Y</a:t>
            </a:r>
            <a:r>
              <a:rPr lang="hu-HU" altLang="en-US" sz="1800" baseline="-25000"/>
              <a:t>3</a:t>
            </a:r>
            <a:r>
              <a:rPr lang="hu-HU" altLang="en-US" sz="1800"/>
              <a:t>Y</a:t>
            </a:r>
            <a:r>
              <a:rPr lang="hu-HU" altLang="en-US" sz="1800" baseline="-25000"/>
              <a:t>4</a:t>
            </a:r>
            <a:r>
              <a:rPr lang="hu-HU" altLang="en-US" sz="1800"/>
              <a:t>Y</a:t>
            </a:r>
            <a:r>
              <a:rPr lang="hu-HU" altLang="en-US" sz="1800" baseline="-25000"/>
              <a:t>5</a:t>
            </a:r>
            <a:endParaRPr lang="hu-HU" altLang="en-US" sz="1800" baseline="-250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B52B93-8760-481B-879F-20306F5B9E3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hu-HU" altLang="en-US" sz="1400"/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539750" y="404813"/>
            <a:ext cx="7777163" cy="386259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000" dirty="0"/>
              <a:t>Első példa</a:t>
            </a:r>
            <a:r>
              <a:rPr lang="hu-HU" altLang="en-US" sz="1800" dirty="0"/>
              <a:t>. 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Bevezetünk egy új Z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 nyelvtani jelet. Az új  szabályok: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 </a:t>
            </a:r>
            <a:r>
              <a:rPr lang="hu-HU" altLang="en-US" sz="1800" dirty="0">
                <a:cs typeface="Arial" panose="020B0604020202020204" pitchFamily="34" charset="0"/>
              </a:rPr>
              <a:t>→ Y</a:t>
            </a:r>
            <a:r>
              <a:rPr lang="hu-HU" altLang="en-US" sz="1800" baseline="-25000" dirty="0">
                <a:cs typeface="Arial" panose="020B0604020202020204" pitchFamily="34" charset="0"/>
              </a:rPr>
              <a:t>1</a:t>
            </a:r>
            <a:r>
              <a:rPr lang="hu-HU" altLang="en-US" sz="1800" dirty="0">
                <a:cs typeface="Arial" panose="020B0604020202020204" pitchFamily="34" charset="0"/>
              </a:rPr>
              <a:t>Z</a:t>
            </a:r>
            <a:r>
              <a:rPr lang="hu-HU" altLang="en-US" sz="1800" baseline="-25000" dirty="0">
                <a:cs typeface="Arial" panose="020B0604020202020204" pitchFamily="34" charset="0"/>
              </a:rPr>
              <a:t>1 </a:t>
            </a:r>
            <a:r>
              <a:rPr lang="hu-HU" altLang="en-US" sz="1800" dirty="0">
                <a:cs typeface="Arial" panose="020B0604020202020204" pitchFamily="34" charset="0"/>
              </a:rPr>
              <a:t>ez még nem jó, de már „alakul”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FF0000"/>
                </a:solidFill>
              </a:rPr>
              <a:t>Z</a:t>
            </a:r>
            <a:r>
              <a:rPr lang="hu-HU" altLang="en-US" sz="1800" baseline="-25000" dirty="0">
                <a:solidFill>
                  <a:srgbClr val="FF0000"/>
                </a:solidFill>
              </a:rPr>
              <a:t>1</a:t>
            </a:r>
            <a:r>
              <a:rPr lang="hu-HU" altLang="en-US" sz="1800" dirty="0">
                <a:solidFill>
                  <a:srgbClr val="FF0000"/>
                </a:solidFill>
              </a:rPr>
              <a:t>→ Y</a:t>
            </a:r>
            <a:r>
              <a:rPr lang="hu-HU" altLang="en-US" sz="1800" baseline="-25000" dirty="0">
                <a:solidFill>
                  <a:srgbClr val="FF0000"/>
                </a:solidFill>
              </a:rPr>
              <a:t>2</a:t>
            </a:r>
            <a:r>
              <a:rPr lang="hu-HU" altLang="en-US" sz="1800" dirty="0">
                <a:solidFill>
                  <a:srgbClr val="FF0000"/>
                </a:solidFill>
              </a:rPr>
              <a:t>Y</a:t>
            </a:r>
            <a:r>
              <a:rPr lang="hu-HU" altLang="en-US" sz="1800" baseline="-25000" dirty="0">
                <a:solidFill>
                  <a:srgbClr val="FF0000"/>
                </a:solidFill>
              </a:rPr>
              <a:t>3</a:t>
            </a:r>
            <a:r>
              <a:rPr lang="hu-HU" altLang="en-US" sz="1800" baseline="-25000" dirty="0"/>
              <a:t>   </a:t>
            </a:r>
            <a:r>
              <a:rPr lang="hu-HU" altLang="en-US" sz="1800" dirty="0"/>
              <a:t>(III) szabály, ez már „jó”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Az első sor javítása, </a:t>
            </a:r>
            <a:r>
              <a:rPr lang="hu-HU" altLang="en-US" sz="1800" dirty="0" smtClean="0"/>
              <a:t>2 szabály bevezetésével:</a:t>
            </a: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8000"/>
                </a:solidFill>
              </a:rPr>
              <a:t>X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1</a:t>
            </a:r>
            <a:r>
              <a:rPr lang="hu-HU" altLang="en-US" sz="1800" dirty="0">
                <a:solidFill>
                  <a:srgbClr val="008000"/>
                </a:solidFill>
              </a:rPr>
              <a:t>X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2</a:t>
            </a:r>
            <a:r>
              <a:rPr lang="hu-HU" altLang="en-US" sz="1800" dirty="0">
                <a:solidFill>
                  <a:srgbClr val="008000"/>
                </a:solidFill>
              </a:rPr>
              <a:t> → </a:t>
            </a:r>
            <a:r>
              <a:rPr lang="hu-HU" altLang="en-US" sz="1800" dirty="0" smtClean="0">
                <a:solidFill>
                  <a:srgbClr val="008000"/>
                </a:solidFill>
              </a:rPr>
              <a:t>X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1</a:t>
            </a:r>
            <a:r>
              <a:rPr lang="hu-HU" altLang="en-US" sz="1800" dirty="0" smtClean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1</a:t>
            </a:r>
            <a:r>
              <a:rPr lang="hu-HU" altLang="en-US" sz="1800" dirty="0" smtClean="0">
                <a:solidFill>
                  <a:srgbClr val="008000"/>
                </a:solidFill>
              </a:rPr>
              <a:t> </a:t>
            </a:r>
            <a:r>
              <a:rPr lang="hu-HU" altLang="en-US" sz="1800" dirty="0">
                <a:solidFill>
                  <a:srgbClr val="008000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1</a:t>
            </a:r>
            <a:r>
              <a:rPr lang="hu-HU" altLang="en-US" sz="1800" dirty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 smtClean="0"/>
              <a:t>Összegezve</a:t>
            </a:r>
            <a:r>
              <a:rPr lang="hu-HU" altLang="en-US" sz="1800" dirty="0"/>
              <a:t>: először a zöld szabályok, ebben a sorrendben, majd a piros szabály, megoldják az eredeti feladatot, és mind „jó” szabályok!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E51F3DF-D5E2-4C31-967A-17DE977A822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hu-HU" altLang="en-US" sz="14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971550" y="549275"/>
            <a:ext cx="7632700" cy="39973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000" dirty="0"/>
              <a:t>Második példa</a:t>
            </a:r>
            <a:r>
              <a:rPr lang="hu-HU" altLang="en-US" sz="1800" dirty="0"/>
              <a:t>. 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</a:t>
            </a:r>
            <a:br>
              <a:rPr lang="hu-HU" altLang="en-US" sz="1800" dirty="0"/>
            </a:b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Bevezetünk új Z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 és Z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 </a:t>
            </a:r>
            <a:r>
              <a:rPr lang="hu-HU" altLang="en-US" sz="1800" dirty="0" smtClean="0"/>
              <a:t>jeleket.</a:t>
            </a: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1</a:t>
            </a:r>
            <a:r>
              <a:rPr lang="hu-HU" altLang="en-US" sz="1800" dirty="0">
                <a:solidFill>
                  <a:srgbClr val="0033CC"/>
                </a:solidFill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>
                <a:solidFill>
                  <a:srgbClr val="0033CC"/>
                </a:solidFill>
              </a:rPr>
              <a:t> 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→ Y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cs typeface="Arial" panose="020B0604020202020204" pitchFamily="34" charset="0"/>
              </a:rPr>
              <a:t>   helyett  </a:t>
            </a:r>
            <a:r>
              <a:rPr lang="hu-HU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hu-HU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hu-HU" altLang="en-US" sz="1800" dirty="0">
                <a:solidFill>
                  <a:srgbClr val="FF0000"/>
                </a:solidFill>
              </a:rPr>
              <a:t>→</a:t>
            </a:r>
            <a:r>
              <a:rPr lang="hu-HU" altLang="en-US" sz="1800" dirty="0" smtClean="0">
                <a:solidFill>
                  <a:srgbClr val="FF0000"/>
                </a:solidFill>
              </a:rPr>
              <a:t>X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 smtClean="0">
                <a:solidFill>
                  <a:srgbClr val="FF0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 smtClean="0">
                <a:solidFill>
                  <a:srgbClr val="FF0000"/>
                </a:solidFill>
              </a:rPr>
              <a:t> </a:t>
            </a:r>
            <a:r>
              <a:rPr lang="hu-HU" altLang="en-US" sz="1800" dirty="0">
                <a:solidFill>
                  <a:srgbClr val="FF0000"/>
                </a:solidFill>
              </a:rPr>
              <a:t>→Y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FF0000"/>
                </a:solidFill>
              </a:rPr>
              <a:t>Z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3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 </a:t>
            </a:r>
            <a:r>
              <a:rPr lang="hu-HU" altLang="en-US" sz="1800" dirty="0">
                <a:solidFill>
                  <a:srgbClr val="0033CC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>
                <a:solidFill>
                  <a:srgbClr val="0033CC"/>
                </a:solidFill>
              </a:rPr>
              <a:t>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3</a:t>
            </a:r>
            <a:r>
              <a:rPr lang="hu-HU" altLang="en-US" sz="1800" dirty="0"/>
              <a:t>   helyett  </a:t>
            </a:r>
            <a:r>
              <a:rPr lang="hu-HU" altLang="en-US" sz="1800" dirty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1</a:t>
            </a:r>
            <a:r>
              <a:rPr lang="hu-HU" altLang="en-US" sz="1800" dirty="0">
                <a:solidFill>
                  <a:srgbClr val="008000"/>
                </a:solidFill>
              </a:rPr>
              <a:t>X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3</a:t>
            </a:r>
            <a:r>
              <a:rPr lang="hu-HU" altLang="en-US" sz="1800" dirty="0">
                <a:solidFill>
                  <a:srgbClr val="008000"/>
                </a:solidFill>
              </a:rPr>
              <a:t> → </a:t>
            </a:r>
            <a:r>
              <a:rPr lang="hu-HU" altLang="en-US" sz="1800" dirty="0" smtClean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1</a:t>
            </a:r>
            <a:r>
              <a:rPr lang="hu-HU" altLang="en-US" sz="1800" dirty="0" smtClean="0">
                <a:solidFill>
                  <a:srgbClr val="008000"/>
                </a:solidFill>
              </a:rPr>
              <a:t>Y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3</a:t>
            </a:r>
            <a:r>
              <a:rPr lang="hu-HU" altLang="en-US" sz="1800" dirty="0" smtClean="0">
                <a:solidFill>
                  <a:srgbClr val="008000"/>
                </a:solidFill>
              </a:rPr>
              <a:t> </a:t>
            </a:r>
            <a:r>
              <a:rPr lang="hu-HU" altLang="en-US" sz="1800" dirty="0">
                <a:solidFill>
                  <a:srgbClr val="008000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2</a:t>
            </a:r>
            <a:r>
              <a:rPr lang="hu-HU" altLang="en-US" sz="1800" dirty="0">
                <a:solidFill>
                  <a:srgbClr val="008000"/>
                </a:solidFill>
              </a:rPr>
              <a:t>Y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3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Z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levezethető a fenti </a:t>
            </a:r>
            <a:r>
              <a:rPr lang="hu-HU" altLang="en-US" sz="1800" dirty="0">
                <a:solidFill>
                  <a:srgbClr val="0033CC"/>
                </a:solidFill>
              </a:rPr>
              <a:t>kék</a:t>
            </a:r>
            <a:r>
              <a:rPr lang="hu-HU" altLang="en-US" sz="1800" dirty="0"/>
              <a:t> szabályokkal, melyek ugyan még „rosszak”, de a </a:t>
            </a:r>
            <a:r>
              <a:rPr lang="hu-HU" altLang="en-US" sz="1800" dirty="0">
                <a:solidFill>
                  <a:srgbClr val="FF0000"/>
                </a:solidFill>
              </a:rPr>
              <a:t>piros</a:t>
            </a:r>
            <a:r>
              <a:rPr lang="hu-HU" altLang="en-US" sz="1800" dirty="0"/>
              <a:t> és </a:t>
            </a:r>
            <a:r>
              <a:rPr lang="hu-HU" altLang="en-US" sz="1800" dirty="0">
                <a:solidFill>
                  <a:srgbClr val="008000"/>
                </a:solidFill>
              </a:rPr>
              <a:t>zöld</a:t>
            </a:r>
            <a:r>
              <a:rPr lang="hu-HU" altLang="en-US" sz="1800" dirty="0"/>
              <a:t> „jó” szabályokkal ki lehet őket cserélni.</a:t>
            </a:r>
            <a:endParaRPr lang="hu-HU" altLang="en-US" sz="1800" dirty="0">
              <a:solidFill>
                <a:srgbClr val="008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baseline="-250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ED99628-5F26-4D46-A3B8-3D664A97421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hu-HU" altLang="en-US" sz="1400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7802562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Line 5"/>
          <p:cNvSpPr>
            <a:spLocks noChangeShapeType="1"/>
          </p:cNvSpPr>
          <p:nvPr/>
        </p:nvSpPr>
        <p:spPr bwMode="auto">
          <a:xfrm>
            <a:off x="611188" y="249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6149" name="Line 6"/>
          <p:cNvSpPr>
            <a:spLocks noChangeShapeType="1"/>
          </p:cNvSpPr>
          <p:nvPr/>
        </p:nvSpPr>
        <p:spPr bwMode="auto">
          <a:xfrm>
            <a:off x="611188" y="19161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611188" y="19161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8459788" y="19161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C242346-BCFB-4E79-AC22-AF2449FC900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hu-HU" altLang="en-US" sz="1400" dirty="0"/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971550" y="549275"/>
            <a:ext cx="7632700" cy="52355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2000" dirty="0"/>
              <a:t>Harmadik példa</a:t>
            </a:r>
            <a:r>
              <a:rPr lang="hu-HU" altLang="en-US" sz="1800" dirty="0"/>
              <a:t>. 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4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5</a:t>
            </a:r>
            <a:r>
              <a:rPr lang="hu-HU" altLang="en-US" sz="1800" dirty="0"/>
              <a:t/>
            </a:r>
            <a:br>
              <a:rPr lang="hu-HU" altLang="en-US" sz="1800" dirty="0"/>
            </a:b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Bevezetünk új Z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 és Z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  és Z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</a:t>
            </a:r>
            <a:r>
              <a:rPr lang="hu-HU" altLang="en-US" sz="1800" dirty="0" smtClean="0"/>
              <a:t>jeleket.</a:t>
            </a: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1</a:t>
            </a:r>
            <a:r>
              <a:rPr lang="hu-HU" altLang="en-US" sz="1800" dirty="0">
                <a:solidFill>
                  <a:srgbClr val="0033CC"/>
                </a:solidFill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>
                <a:solidFill>
                  <a:srgbClr val="0033CC"/>
                </a:solidFill>
              </a:rPr>
              <a:t> 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→ Y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cs typeface="Arial" panose="020B0604020202020204" pitchFamily="34" charset="0"/>
              </a:rPr>
              <a:t>   helyett  </a:t>
            </a:r>
            <a:r>
              <a:rPr lang="hu-HU" altLang="en-US" sz="1800" dirty="0" smtClean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 smtClean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hu-HU" altLang="en-US" sz="18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hu-HU" altLang="en-US" sz="1800" dirty="0">
                <a:solidFill>
                  <a:srgbClr val="FF0000"/>
                </a:solidFill>
              </a:rPr>
              <a:t>→</a:t>
            </a:r>
            <a:r>
              <a:rPr lang="hu-HU" altLang="en-US" sz="1800" dirty="0" smtClean="0">
                <a:solidFill>
                  <a:srgbClr val="FF0000"/>
                </a:solidFill>
              </a:rPr>
              <a:t>X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 smtClean="0">
                <a:solidFill>
                  <a:srgbClr val="FF0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 smtClean="0">
                <a:solidFill>
                  <a:srgbClr val="FF0000"/>
                </a:solidFill>
              </a:rPr>
              <a:t> </a:t>
            </a:r>
            <a:r>
              <a:rPr lang="hu-HU" altLang="en-US" sz="1800" dirty="0">
                <a:solidFill>
                  <a:srgbClr val="FF0000"/>
                </a:solidFill>
              </a:rPr>
              <a:t>→Y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FF0000"/>
                </a:solidFill>
              </a:rPr>
              <a:t>Z</a:t>
            </a:r>
            <a:r>
              <a:rPr lang="hu-HU" altLang="en-US" sz="18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1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X</a:t>
            </a:r>
            <a:r>
              <a:rPr lang="hu-HU" altLang="en-US" sz="1800" baseline="-25000" dirty="0">
                <a:solidFill>
                  <a:srgbClr val="0033CC"/>
                </a:solidFill>
                <a:cs typeface="Arial" panose="020B0604020202020204" pitchFamily="34" charset="0"/>
              </a:rPr>
              <a:t>3</a:t>
            </a:r>
            <a:r>
              <a:rPr lang="hu-HU" altLang="en-US" sz="1800" dirty="0">
                <a:solidFill>
                  <a:srgbClr val="0033CC"/>
                </a:solidFill>
                <a:cs typeface="Arial" panose="020B0604020202020204" pitchFamily="34" charset="0"/>
              </a:rPr>
              <a:t> </a:t>
            </a:r>
            <a:r>
              <a:rPr lang="hu-HU" altLang="en-US" sz="1800" dirty="0">
                <a:solidFill>
                  <a:srgbClr val="0033CC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>
                <a:solidFill>
                  <a:srgbClr val="0033CC"/>
                </a:solidFill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/>
              <a:t>   helyett  </a:t>
            </a:r>
            <a:r>
              <a:rPr lang="hu-HU" altLang="en-US" sz="1800" dirty="0" smtClean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1</a:t>
            </a:r>
            <a:r>
              <a:rPr lang="hu-HU" altLang="en-US" sz="1800" dirty="0" smtClean="0">
                <a:solidFill>
                  <a:srgbClr val="008000"/>
                </a:solidFill>
              </a:rPr>
              <a:t>X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3</a:t>
            </a:r>
            <a:r>
              <a:rPr lang="hu-HU" altLang="en-US" sz="1800" dirty="0" smtClean="0">
                <a:solidFill>
                  <a:srgbClr val="008000"/>
                </a:solidFill>
              </a:rPr>
              <a:t> </a:t>
            </a:r>
            <a:r>
              <a:rPr lang="hu-HU" altLang="en-US" sz="1800" dirty="0">
                <a:solidFill>
                  <a:srgbClr val="008000"/>
                </a:solidFill>
              </a:rPr>
              <a:t>→ </a:t>
            </a:r>
            <a:r>
              <a:rPr lang="hu-HU" altLang="en-US" sz="1800" dirty="0" smtClean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1</a:t>
            </a:r>
            <a:r>
              <a:rPr lang="hu-HU" altLang="en-US" sz="1800" dirty="0" smtClean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 smtClean="0">
                <a:solidFill>
                  <a:srgbClr val="008000"/>
                </a:solidFill>
              </a:rPr>
              <a:t>2</a:t>
            </a:r>
            <a:r>
              <a:rPr lang="hu-HU" altLang="en-US" sz="1800" dirty="0" smtClean="0">
                <a:solidFill>
                  <a:srgbClr val="008000"/>
                </a:solidFill>
              </a:rPr>
              <a:t> </a:t>
            </a:r>
            <a:r>
              <a:rPr lang="hu-HU" altLang="en-US" sz="1800" dirty="0">
                <a:solidFill>
                  <a:srgbClr val="008000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2</a:t>
            </a:r>
            <a:r>
              <a:rPr lang="hu-HU" altLang="en-US" sz="1800" dirty="0">
                <a:solidFill>
                  <a:srgbClr val="008000"/>
                </a:solidFill>
              </a:rPr>
              <a:t>Z</a:t>
            </a:r>
            <a:r>
              <a:rPr lang="hu-HU" altLang="en-US" sz="1800" baseline="-25000" dirty="0">
                <a:solidFill>
                  <a:srgbClr val="008000"/>
                </a:solidFill>
              </a:rPr>
              <a:t>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2</a:t>
            </a:r>
            <a:r>
              <a:rPr lang="hu-HU" altLang="en-US" sz="1800" dirty="0"/>
              <a:t> </a:t>
            </a:r>
            <a:r>
              <a:rPr lang="hu-HU" altLang="en-US" sz="1800" dirty="0">
                <a:solidFill>
                  <a:srgbClr val="0033CC"/>
                </a:solidFill>
              </a:rPr>
              <a:t>→ 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3</a:t>
            </a:r>
            <a:r>
              <a:rPr lang="hu-HU" altLang="en-US" sz="1800" dirty="0">
                <a:solidFill>
                  <a:srgbClr val="0033CC"/>
                </a:solidFill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3</a:t>
            </a:r>
            <a:r>
              <a:rPr lang="hu-HU" altLang="en-US" sz="1800" dirty="0">
                <a:solidFill>
                  <a:srgbClr val="0033CC"/>
                </a:solidFill>
              </a:rPr>
              <a:t>    ez már azonnal jó szabály!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0033CC"/>
                </a:solidFill>
              </a:rPr>
              <a:t>Z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3</a:t>
            </a:r>
            <a:r>
              <a:rPr lang="hu-HU" altLang="en-US" sz="1800" dirty="0">
                <a:solidFill>
                  <a:srgbClr val="0033CC"/>
                </a:solidFill>
              </a:rPr>
              <a:t> → 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4</a:t>
            </a:r>
            <a:r>
              <a:rPr lang="hu-HU" altLang="en-US" sz="1800" dirty="0">
                <a:solidFill>
                  <a:srgbClr val="0033CC"/>
                </a:solidFill>
              </a:rPr>
              <a:t>Y</a:t>
            </a:r>
            <a:r>
              <a:rPr lang="hu-HU" altLang="en-US" sz="1800" baseline="-25000" dirty="0">
                <a:solidFill>
                  <a:srgbClr val="0033CC"/>
                </a:solidFill>
              </a:rPr>
              <a:t>5</a:t>
            </a:r>
            <a:r>
              <a:rPr lang="hu-HU" altLang="en-US" sz="1800" dirty="0">
                <a:solidFill>
                  <a:srgbClr val="0033CC"/>
                </a:solidFill>
              </a:rPr>
              <a:t>    ez már azonnal jó szabály!</a:t>
            </a: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X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Z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X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Z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  →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Z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  →  Y</a:t>
            </a:r>
            <a:r>
              <a:rPr lang="hu-HU" altLang="en-US" sz="1800" baseline="-25000" dirty="0"/>
              <a:t>1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2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3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4</a:t>
            </a:r>
            <a:r>
              <a:rPr lang="hu-HU" altLang="en-US" sz="1800" dirty="0"/>
              <a:t>Y</a:t>
            </a:r>
            <a:r>
              <a:rPr lang="hu-HU" altLang="en-US" sz="1800" baseline="-25000" dirty="0"/>
              <a:t>5</a:t>
            </a:r>
            <a:r>
              <a:rPr lang="hu-HU" altLang="en-US" sz="1800" dirty="0"/>
              <a:t> levezethető a fenti </a:t>
            </a:r>
            <a:r>
              <a:rPr lang="hu-HU" altLang="en-US" sz="1800" dirty="0">
                <a:solidFill>
                  <a:srgbClr val="0033CC"/>
                </a:solidFill>
              </a:rPr>
              <a:t>kék</a:t>
            </a:r>
            <a:r>
              <a:rPr lang="hu-HU" altLang="en-US" sz="1800" dirty="0"/>
              <a:t> szabályokkal. Az első két kék szabályt, az előzőekhez hasonlóan, a </a:t>
            </a:r>
            <a:r>
              <a:rPr lang="hu-HU" altLang="en-US" sz="1800" dirty="0">
                <a:solidFill>
                  <a:srgbClr val="FF0000"/>
                </a:solidFill>
              </a:rPr>
              <a:t>piros</a:t>
            </a:r>
            <a:r>
              <a:rPr lang="hu-HU" altLang="en-US" sz="1800" dirty="0"/>
              <a:t> és </a:t>
            </a:r>
            <a:r>
              <a:rPr lang="hu-HU" altLang="en-US" sz="1800" dirty="0">
                <a:solidFill>
                  <a:srgbClr val="008000"/>
                </a:solidFill>
              </a:rPr>
              <a:t>zöld</a:t>
            </a:r>
            <a:r>
              <a:rPr lang="hu-HU" altLang="en-US" sz="1800" dirty="0"/>
              <a:t> „jó” szabályokkal ki lehet cserélni.</a:t>
            </a:r>
            <a:endParaRPr lang="hu-HU" altLang="en-US" sz="1800" dirty="0">
              <a:solidFill>
                <a:srgbClr val="008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 baseline="-250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0D6E156-DC71-48FE-B393-1CD387155C2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hu-HU" altLang="en-US" sz="1400"/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7345362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3348038" y="4797425"/>
            <a:ext cx="5545137" cy="11414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/>
              <a:t>Emlékeztető (MÁR LÁTTUK):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/>
              <a:t>ε</a:t>
            </a:r>
            <a:r>
              <a:rPr lang="hu-HU" altLang="en-US" sz="1800"/>
              <a:t> </a:t>
            </a:r>
            <a:r>
              <a:rPr lang="hu-HU" altLang="en-US" sz="1600">
                <a:cs typeface="Arial" panose="020B0604020202020204" pitchFamily="34" charset="0"/>
              </a:rPr>
              <a:t>-mentesítés – az </a:t>
            </a:r>
            <a:r>
              <a:rPr lang="el-GR" altLang="en-US" sz="1600">
                <a:cs typeface="Arial" panose="020B0604020202020204" pitchFamily="34" charset="0"/>
              </a:rPr>
              <a:t>ε</a:t>
            </a:r>
            <a:r>
              <a:rPr lang="hu-HU" altLang="en-US" sz="1600">
                <a:cs typeface="Arial" panose="020B0604020202020204" pitchFamily="34" charset="0"/>
              </a:rPr>
              <a:t>-jobboldalú szabályok kiküszöbölése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>
                <a:cs typeface="Arial" panose="020B0604020202020204" pitchFamily="34" charset="0"/>
              </a:rPr>
              <a:t>Láncmentesítés: A→B (A,B</a:t>
            </a:r>
            <a:r>
              <a:rPr lang="ru-RU" altLang="en-US" sz="1600">
                <a:cs typeface="Arial" panose="020B0604020202020204" pitchFamily="34" charset="0"/>
              </a:rPr>
              <a:t>є</a:t>
            </a:r>
            <a:r>
              <a:rPr lang="hu-HU" altLang="en-US" sz="1600">
                <a:cs typeface="Arial" panose="020B0604020202020204" pitchFamily="34" charset="0"/>
              </a:rPr>
              <a:t>N) szabályok kiküszöbölése</a:t>
            </a:r>
            <a:endParaRPr lang="ru-RU" altLang="en-US" sz="1600">
              <a:cs typeface="Arial" panose="020B0604020202020204" pitchFamily="34" charset="0"/>
            </a:endParaRP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0350"/>
            <a:ext cx="6589713" cy="704850"/>
          </a:xfrm>
          <a:prstGeom prst="rect">
            <a:avLst/>
          </a:prstGeom>
          <a:noFill/>
          <a:ln w="254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4" name="Line 8"/>
          <p:cNvSpPr>
            <a:spLocks noChangeShapeType="1"/>
          </p:cNvSpPr>
          <p:nvPr/>
        </p:nvSpPr>
        <p:spPr bwMode="auto">
          <a:xfrm flipV="1">
            <a:off x="4067175" y="981075"/>
            <a:ext cx="576263" cy="316865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2540AF-326C-45D8-B28B-979E662EB2F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hu-HU" altLang="en-US" sz="1400"/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6589713" cy="704850"/>
          </a:xfrm>
          <a:prstGeom prst="rect">
            <a:avLst/>
          </a:prstGeom>
          <a:noFill/>
          <a:ln w="254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23850" y="1125538"/>
            <a:ext cx="6624638" cy="10620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Emlékeztető (MÁR LÁTTUK):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/>
              <a:t>ε </a:t>
            </a:r>
            <a:r>
              <a:rPr lang="hu-HU" altLang="en-US" sz="1400">
                <a:cs typeface="Arial" panose="020B0604020202020204" pitchFamily="34" charset="0"/>
              </a:rPr>
              <a:t>-mentesítés – az </a:t>
            </a:r>
            <a:r>
              <a:rPr lang="el-GR" altLang="en-US" sz="1400">
                <a:cs typeface="Arial" panose="020B0604020202020204" pitchFamily="34" charset="0"/>
              </a:rPr>
              <a:t>ε</a:t>
            </a:r>
            <a:r>
              <a:rPr lang="hu-HU" altLang="en-US" sz="1400">
                <a:cs typeface="Arial" panose="020B0604020202020204" pitchFamily="34" charset="0"/>
              </a:rPr>
              <a:t>-jobboldalú szabályok kiküszöbölése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>
                <a:cs typeface="Arial" panose="020B0604020202020204" pitchFamily="34" charset="0"/>
              </a:rPr>
              <a:t>Láncmentesítés: A→N (A,B</a:t>
            </a:r>
            <a:r>
              <a:rPr lang="ru-RU" altLang="en-US" sz="1400">
                <a:cs typeface="Arial" panose="020B0604020202020204" pitchFamily="34" charset="0"/>
              </a:rPr>
              <a:t>є</a:t>
            </a:r>
            <a:r>
              <a:rPr lang="hu-HU" altLang="en-US" sz="1400">
                <a:cs typeface="Arial" panose="020B0604020202020204" pitchFamily="34" charset="0"/>
              </a:rPr>
              <a:t>N) szabályok kiküszöbölése</a:t>
            </a:r>
            <a:endParaRPr lang="ru-RU" altLang="en-US" sz="1400">
              <a:cs typeface="Arial" panose="020B0604020202020204" pitchFamily="34" charset="0"/>
            </a:endParaRPr>
          </a:p>
        </p:txBody>
      </p:sp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6553200" cy="104775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395288" y="3500438"/>
            <a:ext cx="6624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„zöld” szabályokat”narancsszínűekkel” akarjuk szimulálni.</a:t>
            </a:r>
          </a:p>
        </p:txBody>
      </p:sp>
      <p:pic>
        <p:nvPicPr>
          <p:cNvPr id="49159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933825"/>
            <a:ext cx="6799262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4FABE0-3B6F-4F8D-AFA0-F921264ECB1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hu-HU" altLang="en-US" sz="1400"/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684213" y="549275"/>
            <a:ext cx="7559675" cy="3143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Példa a hosszredukcióra (így csináltuk a Kuroda normálformánál is):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Példa.   A</a:t>
            </a:r>
            <a:r>
              <a:rPr lang="hu-HU" altLang="en-US" sz="1800">
                <a:cs typeface="Arial" panose="020B0604020202020204" pitchFamily="34" charset="0"/>
              </a:rPr>
              <a:t>→Q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>
                <a:cs typeface="Arial" panose="020B0604020202020204" pitchFamily="34" charset="0"/>
              </a:rPr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>
                <a:cs typeface="Arial" panose="020B0604020202020204" pitchFamily="34" charset="0"/>
              </a:rPr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4</a:t>
            </a:r>
            <a:r>
              <a:rPr lang="hu-HU" altLang="en-US" sz="1800">
                <a:cs typeface="Arial" panose="020B0604020202020204" pitchFamily="34" charset="0"/>
              </a:rPr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Vezessünk be 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, Z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>
                <a:cs typeface="Arial" panose="020B0604020202020204" pitchFamily="34" charset="0"/>
              </a:rPr>
              <a:t>, Z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>
                <a:cs typeface="Arial" panose="020B0604020202020204" pitchFamily="34" charset="0"/>
              </a:rPr>
              <a:t> nyelvtani jeleket és képezzük a következő szabályokat: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A </a:t>
            </a:r>
            <a:r>
              <a:rPr lang="en-US" altLang="en-US" sz="1800">
                <a:cs typeface="Arial" panose="020B0604020202020204" pitchFamily="34" charset="0"/>
              </a:rPr>
              <a:t> →</a:t>
            </a:r>
            <a:r>
              <a:rPr lang="hu-HU" altLang="en-US" sz="1800">
                <a:cs typeface="Arial" panose="020B0604020202020204" pitchFamily="34" charset="0"/>
              </a:rPr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,   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,   Z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,    Z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4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Ekkor A→Q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4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5</a:t>
            </a:r>
            <a:r>
              <a:rPr lang="hu-HU" altLang="en-US" sz="1800"/>
              <a:t> levezethető a következőképpen: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</a:t>
            </a:r>
            <a:r>
              <a:rPr lang="en-US" altLang="en-US" sz="1800"/>
              <a:t> 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Z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 </a:t>
            </a:r>
            <a:r>
              <a:rPr lang="en-US" altLang="en-US" sz="1800"/>
              <a:t>→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2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3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4</a:t>
            </a:r>
            <a:r>
              <a:rPr lang="hu-HU" altLang="en-US" sz="1800"/>
              <a:t>Q</a:t>
            </a:r>
            <a:r>
              <a:rPr lang="hu-HU" altLang="en-US" sz="1800" baseline="-25000">
                <a:cs typeface="Arial" panose="020B0604020202020204" pitchFamily="34" charset="0"/>
              </a:rPr>
              <a:t>5</a:t>
            </a:r>
            <a:endParaRPr lang="en-US" altLang="en-US" sz="1800" baseline="-2500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/>
          </a:p>
        </p:txBody>
      </p:sp>
      <p:sp>
        <p:nvSpPr>
          <p:cNvPr id="50180" name="Line 6"/>
          <p:cNvSpPr>
            <a:spLocks noChangeShapeType="1"/>
          </p:cNvSpPr>
          <p:nvPr/>
        </p:nvSpPr>
        <p:spPr bwMode="auto">
          <a:xfrm>
            <a:off x="755650" y="836613"/>
            <a:ext cx="2592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81B5655-1C30-4089-83F2-78EB9F51FBE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hu-HU" altLang="en-US" sz="1400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8" y="440172"/>
            <a:ext cx="7900568" cy="558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347864" y="6245225"/>
            <a:ext cx="4392612" cy="3857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Vagyis a triviális levezetést kizárjuk (i&gt;0)</a:t>
            </a:r>
          </a:p>
        </p:txBody>
      </p:sp>
      <p:sp>
        <p:nvSpPr>
          <p:cNvPr id="51205" name="Line 6"/>
          <p:cNvSpPr>
            <a:spLocks noChangeShapeType="1"/>
          </p:cNvSpPr>
          <p:nvPr/>
        </p:nvSpPr>
        <p:spPr bwMode="auto">
          <a:xfrm flipV="1">
            <a:off x="5148064" y="3948414"/>
            <a:ext cx="1728788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2771775" y="37893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5148064" y="11663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N*, nem N</a:t>
            </a:r>
            <a:r>
              <a:rPr lang="hu-HU" baseline="30000" dirty="0" smtClean="0"/>
              <a:t>+</a:t>
            </a:r>
            <a:endParaRPr lang="hu-HU" baseline="30000" dirty="0"/>
          </a:p>
        </p:txBody>
      </p:sp>
      <p:cxnSp>
        <p:nvCxnSpPr>
          <p:cNvPr id="4" name="Egyenes összekötő nyíllal 3"/>
          <p:cNvCxnSpPr/>
          <p:nvPr/>
        </p:nvCxnSpPr>
        <p:spPr>
          <a:xfrm flipH="1">
            <a:off x="4499992" y="516742"/>
            <a:ext cx="1080120" cy="125607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E232F20-27D9-466E-BAEA-83BE1F22EB7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hu-HU" altLang="en-US" sz="1400"/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684213" y="3213100"/>
            <a:ext cx="7127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250825" y="1916113"/>
            <a:ext cx="8066088" cy="46863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 dirty="0">
                <a:solidFill>
                  <a:srgbClr val="FF0000"/>
                </a:solidFill>
              </a:rPr>
              <a:t>Bizonyítás helyett példa</a:t>
            </a:r>
            <a:r>
              <a:rPr lang="hu-HU" altLang="en-US" sz="1600" dirty="0"/>
              <a:t>: Legyen N={A,B,C}, T= {</a:t>
            </a:r>
            <a:r>
              <a:rPr lang="hu-HU" altLang="en-US" sz="1600" dirty="0" err="1" smtClean="0"/>
              <a:t>t</a:t>
            </a:r>
            <a:r>
              <a:rPr lang="hu-HU" altLang="en-US" sz="1600" dirty="0" smtClean="0"/>
              <a:t>, q, r}</a:t>
            </a:r>
            <a:endParaRPr lang="hu-HU" altLang="en-US" sz="16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 dirty="0"/>
              <a:t>A lehetséges szabályok: </a:t>
            </a:r>
            <a:r>
              <a:rPr lang="hu-HU" altLang="en-US" sz="1600" dirty="0">
                <a:solidFill>
                  <a:srgbClr val="008000"/>
                </a:solidFill>
              </a:rPr>
              <a:t>A</a:t>
            </a:r>
            <a:r>
              <a:rPr lang="hu-HU" altLang="en-US" sz="1600" dirty="0">
                <a:solidFill>
                  <a:srgbClr val="008000"/>
                </a:solidFill>
                <a:cs typeface="Arial" panose="020B0604020202020204" pitchFamily="34" charset="0"/>
              </a:rPr>
              <a:t>→t, B</a:t>
            </a:r>
            <a:r>
              <a:rPr lang="hu-HU" altLang="en-US" sz="1600" dirty="0">
                <a:solidFill>
                  <a:srgbClr val="008000"/>
                </a:solidFill>
              </a:rPr>
              <a:t>→q</a:t>
            </a:r>
            <a:r>
              <a:rPr lang="hu-HU" altLang="en-US" sz="1600" dirty="0">
                <a:solidFill>
                  <a:srgbClr val="008000"/>
                </a:solidFill>
                <a:cs typeface="Arial" panose="020B0604020202020204" pitchFamily="34" charset="0"/>
              </a:rPr>
              <a:t>, C</a:t>
            </a:r>
            <a:r>
              <a:rPr lang="hu-HU" altLang="en-US" sz="1600" dirty="0">
                <a:solidFill>
                  <a:srgbClr val="008000"/>
                </a:solidFill>
              </a:rPr>
              <a:t>→r</a:t>
            </a:r>
            <a:r>
              <a:rPr lang="hu-HU" altLang="en-US" sz="1600" dirty="0"/>
              <a:t> (esetleg t,q,r más sorrendben)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 dirty="0"/>
              <a:t>Illetve </a:t>
            </a:r>
            <a:r>
              <a:rPr lang="hu-HU" altLang="en-US" sz="1600" dirty="0">
                <a:solidFill>
                  <a:srgbClr val="FF0000"/>
                </a:solidFill>
              </a:rPr>
              <a:t>A</a:t>
            </a:r>
            <a:r>
              <a:rPr lang="hu-HU" alt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→AB|BA|AC|CA|BC|CB</a:t>
            </a:r>
            <a:r>
              <a:rPr lang="hu-HU" altLang="en-US" sz="1600" dirty="0">
                <a:solidFill>
                  <a:srgbClr val="FF0000"/>
                </a:solidFill>
              </a:rPr>
              <a:t>,   B</a:t>
            </a:r>
            <a:r>
              <a:rPr lang="hu-HU" alt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→AB|BA|AC|CA|BC|CB,  C→AB|BA|AC|CA|BC|CB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 dirty="0">
                <a:cs typeface="Arial" panose="020B0604020202020204" pitchFamily="34" charset="0"/>
              </a:rPr>
              <a:t>Ilyenkor végtelen sok szót tudunk generálni, pl. tetszőleges n-re A→</a:t>
            </a:r>
            <a:r>
              <a:rPr lang="hu-HU" altLang="en-US" sz="1600" dirty="0" err="1">
                <a:cs typeface="Arial" panose="020B0604020202020204" pitchFamily="34" charset="0"/>
              </a:rPr>
              <a:t>A</a:t>
            </a:r>
            <a:r>
              <a:rPr lang="hu-HU" altLang="en-US" sz="1600" baseline="30000" dirty="0" err="1">
                <a:cs typeface="Arial" panose="020B0604020202020204" pitchFamily="34" charset="0"/>
              </a:rPr>
              <a:t>n</a:t>
            </a:r>
            <a:r>
              <a:rPr lang="hu-HU" altLang="en-US" sz="1600" dirty="0" err="1">
                <a:cs typeface="Arial" panose="020B0604020202020204" pitchFamily="34" charset="0"/>
              </a:rPr>
              <a:t>B</a:t>
            </a:r>
            <a:r>
              <a:rPr lang="hu-HU" altLang="en-US" sz="1600" dirty="0">
                <a:cs typeface="Arial" panose="020B0604020202020204" pitchFamily="34" charset="0"/>
              </a:rPr>
              <a:t>→</a:t>
            </a:r>
            <a:r>
              <a:rPr lang="hu-HU" altLang="en-US" sz="1600" dirty="0"/>
              <a:t> </a:t>
            </a:r>
            <a:r>
              <a:rPr lang="hu-HU" altLang="en-US" sz="1600" dirty="0" err="1"/>
              <a:t>t</a:t>
            </a:r>
            <a:r>
              <a:rPr lang="hu-HU" altLang="en-US" sz="1600" baseline="30000" dirty="0" err="1"/>
              <a:t>n</a:t>
            </a:r>
            <a:r>
              <a:rPr lang="hu-HU" altLang="en-US" sz="1600" dirty="0" err="1"/>
              <a:t>q</a:t>
            </a:r>
            <a:r>
              <a:rPr lang="hu-HU" altLang="en-US" sz="1600" dirty="0"/>
              <a:t> szó lesz.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 dirty="0"/>
              <a:t>De ha a rekurzió ki van zárva, akkor a fenti szabályokból csak a következők lehetnek érvényesek: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3333FF"/>
                </a:solidFill>
              </a:rPr>
              <a:t>A→BC|CB,   B→AC|CA,  C→AB|BA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Ha mondjuk A</a:t>
            </a:r>
            <a:r>
              <a:rPr lang="hu-HU" altLang="en-US" sz="1800" dirty="0">
                <a:cs typeface="Arial" panose="020B0604020202020204" pitchFamily="34" charset="0"/>
              </a:rPr>
              <a:t>→BC szabály, akkor </a:t>
            </a:r>
            <a:r>
              <a:rPr lang="hu-HU" altLang="en-US" sz="1800" dirty="0"/>
              <a:t>B→AC|CA,  C→AB|BA egyike sem lehet szabály, mert rekurzió keletkezne. Tehát a fenti három kék szabálypár közül legfeljebb csak az egyik lehet szabály. Így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 P = ({ </a:t>
            </a:r>
            <a:r>
              <a:rPr lang="hu-HU" altLang="en-US" sz="1800" dirty="0">
                <a:solidFill>
                  <a:srgbClr val="008000"/>
                </a:solidFill>
              </a:rPr>
              <a:t>A→t, B→q, C→r}U{</a:t>
            </a:r>
            <a:r>
              <a:rPr lang="hu-HU" altLang="en-US" sz="1800" dirty="0">
                <a:solidFill>
                  <a:srgbClr val="3333FF"/>
                </a:solidFill>
              </a:rPr>
              <a:t>A→BC}U{A →</a:t>
            </a:r>
            <a:r>
              <a:rPr lang="hu-HU" altLang="en-US" sz="1800" dirty="0"/>
              <a:t> </a:t>
            </a:r>
            <a:r>
              <a:rPr lang="hu-HU" altLang="en-US" sz="1800" dirty="0">
                <a:solidFill>
                  <a:srgbClr val="3333FF"/>
                </a:solidFill>
              </a:rPr>
              <a:t>CB}) XOR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/>
              <a:t>({ </a:t>
            </a:r>
            <a:r>
              <a:rPr lang="hu-HU" altLang="en-US" sz="1800" dirty="0">
                <a:solidFill>
                  <a:srgbClr val="008000"/>
                </a:solidFill>
              </a:rPr>
              <a:t>A→t, B→q, C→r}U{</a:t>
            </a:r>
            <a:r>
              <a:rPr lang="hu-HU" altLang="en-US" sz="1800" dirty="0">
                <a:solidFill>
                  <a:srgbClr val="3333FF"/>
                </a:solidFill>
              </a:rPr>
              <a:t>B→AC}U{B →</a:t>
            </a:r>
            <a:r>
              <a:rPr lang="hu-HU" altLang="en-US" sz="1800" dirty="0"/>
              <a:t> </a:t>
            </a:r>
            <a:r>
              <a:rPr lang="hu-HU" altLang="en-US" sz="1800" dirty="0">
                <a:solidFill>
                  <a:srgbClr val="3333FF"/>
                </a:solidFill>
              </a:rPr>
              <a:t>CA}) XOR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 dirty="0">
                <a:solidFill>
                  <a:srgbClr val="3333FF"/>
                </a:solidFill>
              </a:rPr>
              <a:t> </a:t>
            </a:r>
            <a:r>
              <a:rPr lang="hu-HU" altLang="en-US" sz="1800" dirty="0"/>
              <a:t>({ </a:t>
            </a:r>
            <a:r>
              <a:rPr lang="hu-HU" altLang="en-US" sz="1800" dirty="0">
                <a:solidFill>
                  <a:srgbClr val="008000"/>
                </a:solidFill>
              </a:rPr>
              <a:t>A→t, B→q, C→r}U{C</a:t>
            </a:r>
            <a:r>
              <a:rPr lang="hu-HU" altLang="en-US" sz="1800" dirty="0">
                <a:solidFill>
                  <a:srgbClr val="3333FF"/>
                </a:solidFill>
              </a:rPr>
              <a:t>→AB}U{C →</a:t>
            </a:r>
            <a:r>
              <a:rPr lang="hu-HU" altLang="en-US" sz="1800" dirty="0"/>
              <a:t> </a:t>
            </a:r>
            <a:r>
              <a:rPr lang="hu-HU" altLang="en-US" sz="1800" dirty="0">
                <a:solidFill>
                  <a:srgbClr val="3333FF"/>
                </a:solidFill>
              </a:rPr>
              <a:t>BA})</a:t>
            </a:r>
          </a:p>
        </p:txBody>
      </p:sp>
      <p:pic>
        <p:nvPicPr>
          <p:cNvPr id="5222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644683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F16F283-52CA-4B0D-B8E4-550FBDAF570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hu-HU" altLang="en-US" sz="1400"/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611188" y="549275"/>
            <a:ext cx="7777162" cy="46561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Tegyük fel, hogy P = { A→t, B→q, C→r}U{A→BC}U{A → CB}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Ekkor a nyelv szavai lehetnek t, q, r, qr, rq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Ha P= { A→t, B→q, C→r}U{B→AC}U{B → CA}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Akkor a nyelv szavai t, q, r, tr,rt.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Ha P= { A→t, B→q, C→r}U{C→AB}U{C → BA}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Akkor a nyelv szavai t, q, r, tq, qt.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t,q,r sorrendjét még permutálhatom, de egyébként a N={A,B,C}, T= {t1,t2,t3} által generált rendszerben (esetleg az üres szót nem számítva) más szó nem lehet.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Összegezve a nyelv szavai a {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, </a:t>
            </a:r>
            <a:r>
              <a:rPr lang="hu-HU" altLang="en-US" sz="1800"/>
              <a:t>t, q, r, qr, rq, tr, rt, tq, qt}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halmaz részhalmazát alkotják.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9DB3F84-B9B4-438B-A7BA-59EE6E68731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hu-HU" altLang="en-US" sz="1400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20713"/>
            <a:ext cx="6732587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6840537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Line 7"/>
          <p:cNvSpPr>
            <a:spLocks noChangeShapeType="1"/>
          </p:cNvSpPr>
          <p:nvPr/>
        </p:nvSpPr>
        <p:spPr bwMode="auto">
          <a:xfrm>
            <a:off x="5651500" y="1196975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4278" name="Line 8"/>
          <p:cNvSpPr>
            <a:spLocks noChangeShapeType="1"/>
          </p:cNvSpPr>
          <p:nvPr/>
        </p:nvSpPr>
        <p:spPr bwMode="auto">
          <a:xfrm>
            <a:off x="827088" y="1412875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4279" name="Line 9"/>
          <p:cNvSpPr>
            <a:spLocks noChangeShapeType="1"/>
          </p:cNvSpPr>
          <p:nvPr/>
        </p:nvSpPr>
        <p:spPr bwMode="auto">
          <a:xfrm>
            <a:off x="971550" y="1773238"/>
            <a:ext cx="4248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4280" name="Line 10"/>
          <p:cNvSpPr>
            <a:spLocks noChangeShapeType="1"/>
          </p:cNvSpPr>
          <p:nvPr/>
        </p:nvSpPr>
        <p:spPr bwMode="auto">
          <a:xfrm>
            <a:off x="971550" y="1989138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54281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933825"/>
            <a:ext cx="64468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BBBF862-98C5-4947-B887-F2C4C549DEE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hu-HU" altLang="en-US" sz="1400"/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04813"/>
            <a:ext cx="6551612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Line 7"/>
          <p:cNvSpPr>
            <a:spLocks noChangeShapeType="1"/>
          </p:cNvSpPr>
          <p:nvPr/>
        </p:nvSpPr>
        <p:spPr bwMode="auto">
          <a:xfrm>
            <a:off x="900113" y="2565400"/>
            <a:ext cx="5472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5301" name="Text Box 8"/>
          <p:cNvSpPr txBox="1">
            <a:spLocks noChangeArrowheads="1"/>
          </p:cNvSpPr>
          <p:nvPr/>
        </p:nvSpPr>
        <p:spPr bwMode="auto">
          <a:xfrm>
            <a:off x="2771775" y="3789363"/>
            <a:ext cx="5688013" cy="330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Ez eleve összefüggő a fenti definíció szerint, mert A is, B is elérhető.</a:t>
            </a:r>
          </a:p>
        </p:txBody>
      </p:sp>
      <p:sp>
        <p:nvSpPr>
          <p:cNvPr id="55302" name="Line 9"/>
          <p:cNvSpPr>
            <a:spLocks noChangeShapeType="1"/>
          </p:cNvSpPr>
          <p:nvPr/>
        </p:nvSpPr>
        <p:spPr bwMode="auto">
          <a:xfrm flipH="1">
            <a:off x="2195513" y="4005263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5303" name="Line 10"/>
          <p:cNvSpPr>
            <a:spLocks noChangeShapeType="1"/>
          </p:cNvSpPr>
          <p:nvPr/>
        </p:nvSpPr>
        <p:spPr bwMode="auto">
          <a:xfrm flipH="1" flipV="1">
            <a:off x="5292725" y="1557338"/>
            <a:ext cx="1655763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5304" name="Text Box 11"/>
          <p:cNvSpPr txBox="1">
            <a:spLocks noChangeArrowheads="1"/>
          </p:cNvSpPr>
          <p:nvPr/>
        </p:nvSpPr>
        <p:spPr bwMode="auto">
          <a:xfrm>
            <a:off x="2700338" y="4724400"/>
            <a:ext cx="5759450" cy="330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A B jel felesleges, emiatt az S</a:t>
            </a:r>
            <a:r>
              <a:rPr lang="hu-HU" altLang="en-US" sz="1400">
                <a:cs typeface="Arial" panose="020B0604020202020204" pitchFamily="34" charset="0"/>
              </a:rPr>
              <a:t>→AB szabály is felesleges.</a:t>
            </a:r>
          </a:p>
        </p:txBody>
      </p:sp>
      <p:sp>
        <p:nvSpPr>
          <p:cNvPr id="55305" name="Line 12"/>
          <p:cNvSpPr>
            <a:spLocks noChangeShapeType="1"/>
          </p:cNvSpPr>
          <p:nvPr/>
        </p:nvSpPr>
        <p:spPr bwMode="auto">
          <a:xfrm flipH="1">
            <a:off x="2124075" y="486886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5306" name="Text Box 13"/>
          <p:cNvSpPr txBox="1">
            <a:spLocks noChangeArrowheads="1"/>
          </p:cNvSpPr>
          <p:nvPr/>
        </p:nvSpPr>
        <p:spPr bwMode="auto">
          <a:xfrm>
            <a:off x="827088" y="5876925"/>
            <a:ext cx="6913562" cy="7556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Azért nem összefüggő, mert A így nem érhető el. Azaz: egy összefüggő rendszer zsákutca-mentesítés során nem összefüggővé alakulhat, míg egy zsákutcamentes rendszert összefüggővé alakítva a zsákutcamentesség megmarad.</a:t>
            </a:r>
          </a:p>
        </p:txBody>
      </p:sp>
      <p:sp>
        <p:nvSpPr>
          <p:cNvPr id="55307" name="Line 14"/>
          <p:cNvSpPr>
            <a:spLocks noChangeShapeType="1"/>
          </p:cNvSpPr>
          <p:nvPr/>
        </p:nvSpPr>
        <p:spPr bwMode="auto">
          <a:xfrm flipH="1" flipV="1">
            <a:off x="1692275" y="5084763"/>
            <a:ext cx="576263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D5233E-BFAF-44F3-A507-C5709120AA0D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hu-HU" altLang="en-US" sz="1400"/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81899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0713"/>
            <a:ext cx="6656388" cy="104775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755650" y="188913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solidFill>
                  <a:srgbClr val="FF5050"/>
                </a:solidFill>
              </a:rPr>
              <a:t>Emlékeztető:</a:t>
            </a:r>
          </a:p>
        </p:txBody>
      </p:sp>
      <p:pic>
        <p:nvPicPr>
          <p:cNvPr id="5632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229225"/>
            <a:ext cx="6446837" cy="1200150"/>
          </a:xfrm>
          <a:prstGeom prst="rect">
            <a:avLst/>
          </a:prstGeom>
          <a:noFill/>
          <a:ln w="254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7" name="Text Box 8"/>
          <p:cNvSpPr txBox="1">
            <a:spLocks noChangeArrowheads="1"/>
          </p:cNvSpPr>
          <p:nvPr/>
        </p:nvSpPr>
        <p:spPr bwMode="auto">
          <a:xfrm>
            <a:off x="684213" y="4797425"/>
            <a:ext cx="2016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solidFill>
                  <a:srgbClr val="008000"/>
                </a:solidFill>
              </a:rPr>
              <a:t>Emlékeztető:</a:t>
            </a:r>
          </a:p>
        </p:txBody>
      </p:sp>
      <p:sp>
        <p:nvSpPr>
          <p:cNvPr id="56328" name="Line 9"/>
          <p:cNvSpPr>
            <a:spLocks noChangeShapeType="1"/>
          </p:cNvSpPr>
          <p:nvPr/>
        </p:nvSpPr>
        <p:spPr bwMode="auto">
          <a:xfrm>
            <a:off x="3492500" y="278130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D7B22E-9AFB-47AF-A034-B2785EBC8D5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hu-HU" altLang="en-US" sz="1400"/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92150"/>
            <a:ext cx="8135938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6"/>
          <p:cNvSpPr>
            <a:spLocks noChangeArrowheads="1"/>
          </p:cNvSpPr>
          <p:nvPr/>
        </p:nvSpPr>
        <p:spPr bwMode="auto">
          <a:xfrm>
            <a:off x="755650" y="3429000"/>
            <a:ext cx="7777163" cy="17653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en-US" sz="1800">
                <a:solidFill>
                  <a:srgbClr val="FF0000"/>
                </a:solidFill>
              </a:rPr>
              <a:t>Egységelemes félcsoport: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en-US" sz="1800"/>
              <a:t>Ha adott egy U nemüres halmaz, és rajta egy *-gal jelölt kétváltozós, asszociatív művelet, melynek van egységeleme (1*u=u*1=u), akkor az &lt;U,*&gt; párt </a:t>
            </a:r>
            <a:r>
              <a:rPr lang="hu-HU" altLang="en-US" sz="1800" b="1"/>
              <a:t>egységelemes félcsoportnak</a:t>
            </a:r>
            <a:r>
              <a:rPr lang="hu-HU" altLang="en-US" sz="1800"/>
              <a:t> nevezzük.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en-US" sz="1800"/>
              <a:t>Esetünkben U=X* , a * a konkatenáció, az egységelem pedig az üres szó (melyet epszionnal jelöltünk.)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1FF81C3-7C76-4B9E-B9B6-61B274B97AF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hu-HU" altLang="en-US" sz="1400"/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36613"/>
            <a:ext cx="8399725" cy="64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Text Box 8"/>
          <p:cNvSpPr txBox="1">
            <a:spLocks noChangeArrowheads="1"/>
          </p:cNvSpPr>
          <p:nvPr/>
        </p:nvSpPr>
        <p:spPr bwMode="auto">
          <a:xfrm>
            <a:off x="550210" y="1700808"/>
            <a:ext cx="7982230" cy="24622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 smtClean="0"/>
              <a:t>A tétel bizonyítása a </a:t>
            </a:r>
            <a:r>
              <a:rPr lang="hu-HU" altLang="en-US" sz="1400" dirty="0" err="1" smtClean="0"/>
              <a:t>Hunyadvári</a:t>
            </a:r>
            <a:r>
              <a:rPr lang="hu-HU" altLang="en-US" sz="1400" dirty="0" smtClean="0"/>
              <a:t> könyvben megtalálható.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 smtClean="0"/>
              <a:t>Mi bizonyítás helyett egy példát nézünk meg</a:t>
            </a:r>
            <a:r>
              <a:rPr lang="hu-HU" altLang="en-US" sz="1400" dirty="0"/>
              <a:t>, amely </a:t>
            </a:r>
            <a:r>
              <a:rPr lang="hu-HU" altLang="en-US" sz="1400" dirty="0" smtClean="0"/>
              <a:t>chomsky2greibach.pdf néven a tantárgyi weboldalra feltöltésre került.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 smtClean="0"/>
              <a:t>A példa forrása: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>
                <a:hlinkClick r:id="rId3"/>
              </a:rPr>
              <a:t>http://www3.cs.stonybrook.edu/~</a:t>
            </a:r>
            <a:r>
              <a:rPr lang="hu-HU" altLang="en-US" sz="1400" dirty="0" smtClean="0">
                <a:hlinkClick r:id="rId3"/>
              </a:rPr>
              <a:t>cse350/</a:t>
            </a:r>
            <a:r>
              <a:rPr lang="hu-HU" altLang="en-US" sz="1400" dirty="0" err="1" smtClean="0">
                <a:hlinkClick r:id="rId3"/>
              </a:rPr>
              <a:t>slides</a:t>
            </a:r>
            <a:r>
              <a:rPr lang="hu-HU" altLang="en-US" sz="1400" dirty="0" smtClean="0">
                <a:hlinkClick r:id="rId3"/>
              </a:rPr>
              <a:t>/cfg3.pdf</a:t>
            </a:r>
            <a:endParaRPr lang="hu-HU" altLang="en-US" sz="1400" dirty="0" smtClean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 smtClean="0"/>
              <a:t>A </a:t>
            </a:r>
            <a:r>
              <a:rPr lang="hu-HU" altLang="en-US" sz="1400" dirty="0" err="1" smtClean="0"/>
              <a:t>Greibach</a:t>
            </a:r>
            <a:r>
              <a:rPr lang="hu-HU" altLang="en-US" sz="1400" dirty="0" smtClean="0"/>
              <a:t> tétel a 17. dián kezdődik.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 dirty="0" smtClean="0"/>
              <a:t>A példa, amelyet tárgyalunk, a 23. dián kezdődik.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hu-HU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42E64E-5513-4779-8068-50E71918E07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hu-HU" altLang="en-US" sz="1400"/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65400"/>
            <a:ext cx="7993063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7980362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7" name="Text Box 8"/>
          <p:cNvSpPr txBox="1">
            <a:spLocks noChangeArrowheads="1"/>
          </p:cNvSpPr>
          <p:nvPr/>
        </p:nvSpPr>
        <p:spPr bwMode="auto">
          <a:xfrm>
            <a:off x="395288" y="333375"/>
            <a:ext cx="410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solidFill>
                  <a:srgbClr val="FF0000"/>
                </a:solidFill>
              </a:rPr>
              <a:t>Emlékeztető: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8CEE33-2180-4F38-B394-98CF049FD53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62</a:t>
            </a:fld>
            <a:endParaRPr lang="hu-HU" altLang="en-US" sz="140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5175"/>
            <a:ext cx="81168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7777163" cy="392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bizonyítás részleteit lásd a Hunyadvári jegyzet 27-29. oldalain.</a:t>
            </a:r>
          </a:p>
        </p:txBody>
      </p:sp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716338"/>
            <a:ext cx="796131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25F221-47A0-4701-98A7-7EAA7AE4261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63</a:t>
            </a:fld>
            <a:endParaRPr lang="hu-HU" altLang="en-US" sz="1400"/>
          </a:p>
        </p:txBody>
      </p:sp>
      <p:pic>
        <p:nvPicPr>
          <p:cNvPr id="6656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78755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68638"/>
            <a:ext cx="7418388" cy="3524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D9A7833-7A2F-4874-BC22-AB81E9BA0AF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64</a:t>
            </a:fld>
            <a:endParaRPr lang="hu-HU" altLang="en-US" sz="1400"/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233613"/>
            <a:ext cx="80978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461F2A-EA0D-4B85-8D49-807B47CB40B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65</a:t>
            </a:fld>
            <a:endParaRPr lang="hu-HU" altLang="en-US" sz="1400"/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6324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08275"/>
            <a:ext cx="3448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16010B3-7F96-4008-9209-5C0A614EA73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66</a:t>
            </a:fld>
            <a:endParaRPr lang="hu-HU" altLang="en-US" sz="1400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057400"/>
            <a:ext cx="80406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0CF8F0C-8B75-42CB-AC9A-4037CCE3323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67</a:t>
            </a:fld>
            <a:endParaRPr lang="hu-HU" altLang="en-US" sz="1400"/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7935912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221163"/>
            <a:ext cx="79359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Line 6"/>
          <p:cNvSpPr>
            <a:spLocks noChangeShapeType="1"/>
          </p:cNvSpPr>
          <p:nvPr/>
        </p:nvSpPr>
        <p:spPr bwMode="auto">
          <a:xfrm>
            <a:off x="4284663" y="1773238"/>
            <a:ext cx="280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0662" name="Line 7"/>
          <p:cNvSpPr>
            <a:spLocks noChangeShapeType="1"/>
          </p:cNvSpPr>
          <p:nvPr/>
        </p:nvSpPr>
        <p:spPr bwMode="auto">
          <a:xfrm flipH="1" flipV="1">
            <a:off x="5364163" y="11255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0663" name="Line 8"/>
          <p:cNvSpPr>
            <a:spLocks noChangeShapeType="1"/>
          </p:cNvSpPr>
          <p:nvPr/>
        </p:nvSpPr>
        <p:spPr bwMode="auto">
          <a:xfrm>
            <a:off x="2771775" y="3933825"/>
            <a:ext cx="331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0664" name="Line 9"/>
          <p:cNvSpPr>
            <a:spLocks noChangeShapeType="1"/>
          </p:cNvSpPr>
          <p:nvPr/>
        </p:nvSpPr>
        <p:spPr bwMode="auto">
          <a:xfrm flipH="1" flipV="1">
            <a:off x="3635375" y="3357563"/>
            <a:ext cx="1444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7066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589588"/>
            <a:ext cx="7294562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6" name="Text Box 11"/>
          <p:cNvSpPr txBox="1">
            <a:spLocks noChangeArrowheads="1"/>
          </p:cNvSpPr>
          <p:nvPr/>
        </p:nvSpPr>
        <p:spPr bwMode="auto">
          <a:xfrm>
            <a:off x="179388" y="5373688"/>
            <a:ext cx="7207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Ez volt a tétel </a:t>
            </a:r>
            <a:r>
              <a:rPr lang="hu-HU" altLang="en-US" sz="1400">
                <a:sym typeface="Wingdings" panose="05000000000000000000" pitchFamily="2" charset="2"/>
              </a:rPr>
              <a:t></a:t>
            </a:r>
            <a:endParaRPr lang="hu-HU" altLang="en-US" sz="1400"/>
          </a:p>
        </p:txBody>
      </p:sp>
      <p:pic>
        <p:nvPicPr>
          <p:cNvPr id="7066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37288"/>
            <a:ext cx="7850188" cy="4857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1EBFA5B-6932-4B9D-93A1-519246142DD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hu-HU" altLang="en-US" sz="1400"/>
          </a:p>
        </p:txBody>
      </p:sp>
      <p:pic>
        <p:nvPicPr>
          <p:cNvPr id="7168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600075"/>
            <a:ext cx="7412038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8247695-A47D-4E54-83AE-C50F7AEC746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hu-HU" altLang="en-US" sz="1400"/>
          </a:p>
        </p:txBody>
      </p:sp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32575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68638"/>
            <a:ext cx="8424862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013325"/>
            <a:ext cx="8640763" cy="603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0" name="Line 8"/>
          <p:cNvSpPr>
            <a:spLocks noChangeShapeType="1"/>
          </p:cNvSpPr>
          <p:nvPr/>
        </p:nvSpPr>
        <p:spPr bwMode="auto">
          <a:xfrm>
            <a:off x="2411413" y="3789363"/>
            <a:ext cx="4968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DAD1231-8E00-4914-BFEC-6296CBE1ED4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hu-HU" altLang="en-US" sz="1400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1075"/>
            <a:ext cx="7993063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01D7592-B7CF-45B8-98A6-FE77AD1363BE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hu-HU" altLang="en-US" sz="1400"/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76327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429000"/>
            <a:ext cx="83534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981075"/>
            <a:ext cx="3257550" cy="2057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060575"/>
            <a:ext cx="32194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Text Box 9"/>
          <p:cNvSpPr txBox="1">
            <a:spLocks noChangeArrowheads="1"/>
          </p:cNvSpPr>
          <p:nvPr/>
        </p:nvSpPr>
        <p:spPr bwMode="auto">
          <a:xfrm>
            <a:off x="4932363" y="5373688"/>
            <a:ext cx="3455987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Csak az elejében különböznek!!</a:t>
            </a:r>
          </a:p>
        </p:txBody>
      </p:sp>
      <p:sp>
        <p:nvSpPr>
          <p:cNvPr id="73736" name="Line 10"/>
          <p:cNvSpPr>
            <a:spLocks noChangeShapeType="1"/>
          </p:cNvSpPr>
          <p:nvPr/>
        </p:nvSpPr>
        <p:spPr bwMode="auto">
          <a:xfrm flipH="1" flipV="1">
            <a:off x="3276600" y="4437063"/>
            <a:ext cx="1655763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3737" name="Line 11"/>
          <p:cNvSpPr>
            <a:spLocks noChangeShapeType="1"/>
          </p:cNvSpPr>
          <p:nvPr/>
        </p:nvSpPr>
        <p:spPr bwMode="auto">
          <a:xfrm flipH="1" flipV="1">
            <a:off x="4356100" y="4437063"/>
            <a:ext cx="13684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3739" name="Line 13"/>
          <p:cNvSpPr>
            <a:spLocks noChangeShapeType="1"/>
          </p:cNvSpPr>
          <p:nvPr/>
        </p:nvSpPr>
        <p:spPr bwMode="auto">
          <a:xfrm>
            <a:off x="2268538" y="3644900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3740" name="Line 14"/>
          <p:cNvSpPr>
            <a:spLocks noChangeShapeType="1"/>
          </p:cNvSpPr>
          <p:nvPr/>
        </p:nvSpPr>
        <p:spPr bwMode="auto">
          <a:xfrm flipV="1">
            <a:off x="2339975" y="5157788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44603EB-33BC-4B2E-B2D3-58389288FB7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hu-HU" altLang="en-US" sz="1400"/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86042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Line 5"/>
          <p:cNvSpPr>
            <a:spLocks noChangeShapeType="1"/>
          </p:cNvSpPr>
          <p:nvPr/>
        </p:nvSpPr>
        <p:spPr bwMode="auto">
          <a:xfrm>
            <a:off x="2051050" y="2060575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57" name="Line 6"/>
          <p:cNvSpPr>
            <a:spLocks noChangeShapeType="1"/>
          </p:cNvSpPr>
          <p:nvPr/>
        </p:nvSpPr>
        <p:spPr bwMode="auto">
          <a:xfrm>
            <a:off x="971550" y="2349500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58" name="Line 7"/>
          <p:cNvSpPr>
            <a:spLocks noChangeShapeType="1"/>
          </p:cNvSpPr>
          <p:nvPr/>
        </p:nvSpPr>
        <p:spPr bwMode="auto">
          <a:xfrm>
            <a:off x="3995738" y="2060575"/>
            <a:ext cx="11525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59" name="Line 8"/>
          <p:cNvSpPr>
            <a:spLocks noChangeShapeType="1"/>
          </p:cNvSpPr>
          <p:nvPr/>
        </p:nvSpPr>
        <p:spPr bwMode="auto">
          <a:xfrm>
            <a:off x="2411413" y="2349500"/>
            <a:ext cx="647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7476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75688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1" name="Line 10"/>
          <p:cNvSpPr>
            <a:spLocks noChangeShapeType="1"/>
          </p:cNvSpPr>
          <p:nvPr/>
        </p:nvSpPr>
        <p:spPr bwMode="auto">
          <a:xfrm>
            <a:off x="2484438" y="357346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62" name="Line 12"/>
          <p:cNvSpPr>
            <a:spLocks noChangeShapeType="1"/>
          </p:cNvSpPr>
          <p:nvPr/>
        </p:nvSpPr>
        <p:spPr bwMode="auto">
          <a:xfrm flipH="1">
            <a:off x="1835150" y="3573463"/>
            <a:ext cx="7207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63" name="Line 13"/>
          <p:cNvSpPr>
            <a:spLocks noChangeShapeType="1"/>
          </p:cNvSpPr>
          <p:nvPr/>
        </p:nvSpPr>
        <p:spPr bwMode="auto">
          <a:xfrm>
            <a:off x="4427538" y="3573463"/>
            <a:ext cx="12969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64" name="Line 14"/>
          <p:cNvSpPr>
            <a:spLocks noChangeShapeType="1"/>
          </p:cNvSpPr>
          <p:nvPr/>
        </p:nvSpPr>
        <p:spPr bwMode="auto">
          <a:xfrm flipH="1">
            <a:off x="1835150" y="3573463"/>
            <a:ext cx="2663825" cy="7921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65" name="Line 15"/>
          <p:cNvSpPr>
            <a:spLocks noChangeShapeType="1"/>
          </p:cNvSpPr>
          <p:nvPr/>
        </p:nvSpPr>
        <p:spPr bwMode="auto">
          <a:xfrm>
            <a:off x="7596188" y="40052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74766" name="Line 16"/>
          <p:cNvSpPr>
            <a:spLocks noChangeShapeType="1"/>
          </p:cNvSpPr>
          <p:nvPr/>
        </p:nvSpPr>
        <p:spPr bwMode="auto">
          <a:xfrm>
            <a:off x="5219700" y="4581525"/>
            <a:ext cx="2889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027A03A-A9A8-481F-8A9F-AEF6BC1EA09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hu-HU" altLang="en-US" sz="1400"/>
          </a:p>
        </p:txBody>
      </p:sp>
      <p:pic>
        <p:nvPicPr>
          <p:cNvPr id="7577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8137525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8640762" cy="603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1" name="Text Box 6"/>
          <p:cNvSpPr txBox="1">
            <a:spLocks noChangeArrowheads="1"/>
          </p:cNvSpPr>
          <p:nvPr/>
        </p:nvSpPr>
        <p:spPr bwMode="auto">
          <a:xfrm>
            <a:off x="179388" y="1125538"/>
            <a:ext cx="3671887" cy="36195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/>
              <a:t>D</a:t>
            </a:r>
            <a:r>
              <a:rPr lang="el-GR" altLang="en-US" sz="1600" baseline="-25000">
                <a:cs typeface="Arial" panose="020B0604020202020204" pitchFamily="34" charset="0"/>
              </a:rPr>
              <a:t>δ</a:t>
            </a:r>
            <a:r>
              <a:rPr lang="hu-HU" altLang="en-US" sz="1600">
                <a:cs typeface="Arial" panose="020B0604020202020204" pitchFamily="34" charset="0"/>
              </a:rPr>
              <a:t> jelöli </a:t>
            </a:r>
            <a:r>
              <a:rPr lang="el-GR" altLang="en-US" sz="1600"/>
              <a:t>δ</a:t>
            </a:r>
            <a:r>
              <a:rPr lang="hu-HU" altLang="en-US" sz="1600"/>
              <a:t> értelmezési tartományát.</a:t>
            </a:r>
            <a:endParaRPr lang="el-GR" altLang="en-US" sz="1600"/>
          </a:p>
        </p:txBody>
      </p:sp>
      <p:sp>
        <p:nvSpPr>
          <p:cNvPr id="75782" name="Line 7"/>
          <p:cNvSpPr>
            <a:spLocks noChangeShapeType="1"/>
          </p:cNvSpPr>
          <p:nvPr/>
        </p:nvSpPr>
        <p:spPr bwMode="auto">
          <a:xfrm>
            <a:off x="3059113" y="1484313"/>
            <a:ext cx="730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21EF79-E6EC-4AE1-9FFC-9389C0FF29A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73</a:t>
            </a:fld>
            <a:endParaRPr lang="hu-HU" altLang="en-US" sz="1400"/>
          </a:p>
        </p:txBody>
      </p:sp>
      <p:pic>
        <p:nvPicPr>
          <p:cNvPr id="7680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976313"/>
            <a:ext cx="8015287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971550" y="260350"/>
            <a:ext cx="7056438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Azért, mert az automata a szót balról jobbra jelenként olvassa, vagy megáll 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-mozgás esetén.</a:t>
            </a:r>
            <a:endParaRPr lang="el-GR" altLang="en-US" sz="1800">
              <a:cs typeface="Arial" panose="020B0604020202020204" pitchFamily="34" charset="0"/>
            </a:endParaRPr>
          </a:p>
        </p:txBody>
      </p:sp>
      <p:sp>
        <p:nvSpPr>
          <p:cNvPr id="76805" name="Line 7"/>
          <p:cNvSpPr>
            <a:spLocks noChangeShapeType="1"/>
          </p:cNvSpPr>
          <p:nvPr/>
        </p:nvSpPr>
        <p:spPr bwMode="auto">
          <a:xfrm flipH="1">
            <a:off x="1979613" y="908050"/>
            <a:ext cx="144462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E4807F-3564-48AB-972E-B513281F4E0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hu-HU" altLang="en-US" sz="1400"/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12750"/>
            <a:ext cx="7843837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7B1654-62B8-44B0-A7FF-4C16EEA8262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hu-HU" altLang="en-US" sz="1400"/>
          </a:p>
        </p:txBody>
      </p:sp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47775"/>
            <a:ext cx="7412038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8"/>
          <p:cNvSpPr>
            <a:spLocks noChangeArrowheads="1"/>
          </p:cNvSpPr>
          <p:nvPr/>
        </p:nvSpPr>
        <p:spPr bwMode="auto">
          <a:xfrm>
            <a:off x="2268538" y="1628775"/>
            <a:ext cx="1223962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78853" name="Text Box 9"/>
          <p:cNvSpPr txBox="1">
            <a:spLocks noChangeArrowheads="1"/>
          </p:cNvSpPr>
          <p:nvPr/>
        </p:nvSpPr>
        <p:spPr bwMode="auto">
          <a:xfrm>
            <a:off x="6804025" y="3500438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n helyett k!!!</a:t>
            </a:r>
          </a:p>
        </p:txBody>
      </p:sp>
      <p:sp>
        <p:nvSpPr>
          <p:cNvPr id="78854" name="Line 10"/>
          <p:cNvSpPr>
            <a:spLocks noChangeShapeType="1"/>
          </p:cNvSpPr>
          <p:nvPr/>
        </p:nvSpPr>
        <p:spPr bwMode="auto">
          <a:xfrm flipH="1">
            <a:off x="6011863" y="3789363"/>
            <a:ext cx="8651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E6D0A0F-A0DA-48CA-99B6-2A057FD159F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hu-HU" altLang="en-US" sz="1400"/>
          </a:p>
        </p:txBody>
      </p:sp>
      <p:pic>
        <p:nvPicPr>
          <p:cNvPr id="798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640762" cy="603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733550"/>
            <a:ext cx="751681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9"/>
          <p:cNvSpPr>
            <a:spLocks noChangeShapeType="1"/>
          </p:cNvSpPr>
          <p:nvPr/>
        </p:nvSpPr>
        <p:spPr bwMode="auto">
          <a:xfrm>
            <a:off x="539750" y="2133600"/>
            <a:ext cx="79200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054309F-978F-47F2-97A6-5A71384E10E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77</a:t>
            </a:fld>
            <a:endParaRPr lang="hu-HU" altLang="en-US" sz="1400"/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05263"/>
            <a:ext cx="79232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1257300" cy="419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613"/>
            <a:ext cx="78311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7C3DEA3-1E94-42AF-B5C8-10A1FDE3787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78</a:t>
            </a:fld>
            <a:endParaRPr lang="hu-HU" altLang="en-US" sz="1400"/>
          </a:p>
        </p:txBody>
      </p:sp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80470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42291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284538"/>
            <a:ext cx="33909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16338"/>
            <a:ext cx="31051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076700"/>
            <a:ext cx="28384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868863"/>
            <a:ext cx="2247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229225"/>
            <a:ext cx="22479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0" name="Rectangle 11"/>
          <p:cNvSpPr>
            <a:spLocks noChangeArrowheads="1"/>
          </p:cNvSpPr>
          <p:nvPr/>
        </p:nvSpPr>
        <p:spPr bwMode="auto">
          <a:xfrm>
            <a:off x="5076825" y="3284538"/>
            <a:ext cx="3671888" cy="2376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</p:txBody>
      </p:sp>
      <p:sp>
        <p:nvSpPr>
          <p:cNvPr id="81931" name="Text Box 12"/>
          <p:cNvSpPr txBox="1">
            <a:spLocks noChangeArrowheads="1"/>
          </p:cNvSpPr>
          <p:nvPr/>
        </p:nvSpPr>
        <p:spPr bwMode="auto">
          <a:xfrm>
            <a:off x="755650" y="6092825"/>
            <a:ext cx="6624638" cy="3857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b</a:t>
            </a:r>
            <a:r>
              <a:rPr lang="hu-HU" altLang="en-US" sz="1800" baseline="-25000"/>
              <a:t>i</a:t>
            </a:r>
            <a:r>
              <a:rPr lang="hu-HU" altLang="en-US" sz="1800"/>
              <a:t>-k a q</a:t>
            </a:r>
            <a:r>
              <a:rPr lang="hu-HU" altLang="en-US" sz="1800" baseline="-25000"/>
              <a:t>i</a:t>
            </a:r>
            <a:r>
              <a:rPr lang="hu-HU" altLang="en-US" sz="1800"/>
              <a:t>-knek felelnek meg a dobozban, ezek állapotok</a:t>
            </a:r>
          </a:p>
        </p:txBody>
      </p:sp>
      <p:sp>
        <p:nvSpPr>
          <p:cNvPr id="81932" name="Line 13"/>
          <p:cNvSpPr>
            <a:spLocks noChangeShapeType="1"/>
          </p:cNvSpPr>
          <p:nvPr/>
        </p:nvSpPr>
        <p:spPr bwMode="auto">
          <a:xfrm>
            <a:off x="5219700" y="4005263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1933" name="Line 14"/>
          <p:cNvSpPr>
            <a:spLocks noChangeShapeType="1"/>
          </p:cNvSpPr>
          <p:nvPr/>
        </p:nvSpPr>
        <p:spPr bwMode="auto">
          <a:xfrm>
            <a:off x="5219700" y="4076700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15B774C-A5D2-48C7-8608-5C91D82C348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hu-HU" altLang="en-US" sz="1400"/>
          </a:p>
        </p:txBody>
      </p:sp>
      <p:pic>
        <p:nvPicPr>
          <p:cNvPr id="829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8040687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52550"/>
            <a:ext cx="806608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C2349B-EF81-449F-BBDD-4BE49C5F32F8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hu-HU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>
                <a:solidFill>
                  <a:srgbClr val="FF0000"/>
                </a:solidFill>
              </a:rPr>
              <a:t>Példa homomorfizmusra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hu-HU" altLang="en-US" smtClean="0"/>
              <a:t>A homomorfizmus egy ábécé elemeihez egy másik ábécé elemeit rendeli. Egy szó homomorf képét úgy kapjuk, hogy betűinek homomorf képét konkatenáljuk.</a:t>
            </a:r>
          </a:p>
          <a:p>
            <a:pPr eaLnBrk="1" hangingPunct="1"/>
            <a:r>
              <a:rPr lang="hu-HU" altLang="en-US" smtClean="0"/>
              <a:t>Példa: a görög ábécét átkódoljuk a </a:t>
            </a:r>
            <a:br>
              <a:rPr lang="hu-HU" altLang="en-US" smtClean="0"/>
            </a:br>
            <a:r>
              <a:rPr lang="hu-HU" altLang="en-US" smtClean="0"/>
              <a:t>h(</a:t>
            </a:r>
            <a:r>
              <a:rPr lang="el-GR" altLang="en-US" smtClean="0">
                <a:cs typeface="Arial" panose="020B0604020202020204" pitchFamily="34" charset="0"/>
              </a:rPr>
              <a:t>α</a:t>
            </a:r>
            <a:r>
              <a:rPr lang="hu-HU" altLang="en-US" smtClean="0">
                <a:cs typeface="Arial" panose="020B0604020202020204" pitchFamily="34" charset="0"/>
              </a:rPr>
              <a:t>)-&gt;a, h(</a:t>
            </a:r>
            <a:r>
              <a:rPr lang="el-GR" altLang="en-US" smtClean="0">
                <a:cs typeface="Arial" panose="020B0604020202020204" pitchFamily="34" charset="0"/>
              </a:rPr>
              <a:t>β</a:t>
            </a:r>
            <a:r>
              <a:rPr lang="hu-HU" altLang="en-US" smtClean="0">
                <a:cs typeface="Arial" panose="020B0604020202020204" pitchFamily="34" charset="0"/>
              </a:rPr>
              <a:t>)-&gt; b, h(</a:t>
            </a:r>
            <a:r>
              <a:rPr lang="el-GR" altLang="en-US" smtClean="0">
                <a:cs typeface="Arial" panose="020B0604020202020204" pitchFamily="34" charset="0"/>
              </a:rPr>
              <a:t>γ</a:t>
            </a:r>
            <a:r>
              <a:rPr lang="hu-HU" altLang="en-US" smtClean="0">
                <a:cs typeface="Arial" panose="020B0604020202020204" pitchFamily="34" charset="0"/>
              </a:rPr>
              <a:t>)-&gt;c stb. leképezéssel. Ez homomorfizmus, teljesül pl. a h(</a:t>
            </a:r>
            <a:r>
              <a:rPr lang="el-GR" altLang="en-US" smtClean="0">
                <a:cs typeface="Arial" panose="020B0604020202020204" pitchFamily="34" charset="0"/>
              </a:rPr>
              <a:t>βαβα</a:t>
            </a:r>
            <a:r>
              <a:rPr lang="hu-HU" altLang="en-US" smtClean="0">
                <a:cs typeface="Arial" panose="020B0604020202020204" pitchFamily="34" charset="0"/>
              </a:rPr>
              <a:t>)=h(</a:t>
            </a:r>
            <a:r>
              <a:rPr lang="el-GR" altLang="en-US" smtClean="0">
                <a:cs typeface="Arial" panose="020B0604020202020204" pitchFamily="34" charset="0"/>
              </a:rPr>
              <a:t>β</a:t>
            </a:r>
            <a:r>
              <a:rPr lang="hu-HU" altLang="en-US" smtClean="0">
                <a:cs typeface="Arial" panose="020B0604020202020204" pitchFamily="34" charset="0"/>
              </a:rPr>
              <a:t>)h(</a:t>
            </a:r>
            <a:r>
              <a:rPr lang="el-GR" altLang="en-US" smtClean="0">
                <a:cs typeface="Arial" panose="020B0604020202020204" pitchFamily="34" charset="0"/>
              </a:rPr>
              <a:t>α</a:t>
            </a:r>
            <a:r>
              <a:rPr lang="hu-HU" altLang="en-US" smtClean="0">
                <a:cs typeface="Arial" panose="020B0604020202020204" pitchFamily="34" charset="0"/>
              </a:rPr>
              <a:t>)h(</a:t>
            </a:r>
            <a:r>
              <a:rPr lang="el-GR" altLang="en-US" smtClean="0">
                <a:cs typeface="Arial" panose="020B0604020202020204" pitchFamily="34" charset="0"/>
              </a:rPr>
              <a:t>β</a:t>
            </a:r>
            <a:r>
              <a:rPr lang="hu-HU" altLang="en-US" smtClean="0">
                <a:cs typeface="Arial" panose="020B0604020202020204" pitchFamily="34" charset="0"/>
              </a:rPr>
              <a:t>)h(</a:t>
            </a:r>
            <a:r>
              <a:rPr lang="el-GR" altLang="en-US" smtClean="0">
                <a:cs typeface="Arial" panose="020B0604020202020204" pitchFamily="34" charset="0"/>
              </a:rPr>
              <a:t>α</a:t>
            </a:r>
            <a:r>
              <a:rPr lang="hu-HU" altLang="en-US" smtClean="0">
                <a:cs typeface="Arial" panose="020B0604020202020204" pitchFamily="34" charset="0"/>
              </a:rPr>
              <a:t>)=baba</a:t>
            </a:r>
            <a:endParaRPr lang="el-GR" altLang="en-US" smtClean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B9DE1F7-1094-4C2E-8940-1C305B3E5847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hu-HU" altLang="en-US" sz="1400"/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6726237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573463"/>
            <a:ext cx="6408737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581525"/>
            <a:ext cx="1733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508500"/>
            <a:ext cx="13144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157788"/>
            <a:ext cx="4648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157788"/>
            <a:ext cx="12954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667375"/>
            <a:ext cx="64277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8" name="Text Box 15"/>
          <p:cNvSpPr txBox="1">
            <a:spLocks noChangeArrowheads="1"/>
          </p:cNvSpPr>
          <p:nvPr/>
        </p:nvSpPr>
        <p:spPr bwMode="auto">
          <a:xfrm>
            <a:off x="7596188" y="2349500"/>
            <a:ext cx="1152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Mivel c</a:t>
            </a:r>
            <a:r>
              <a:rPr lang="hu-HU" altLang="en-US" sz="1800" baseline="-25000"/>
              <a:t>k</a:t>
            </a:r>
            <a:r>
              <a:rPr lang="hu-HU" altLang="en-US" sz="1800"/>
              <a:t>=c</a:t>
            </a:r>
            <a:r>
              <a:rPr lang="hu-HU" altLang="en-US" sz="1800" baseline="-25000"/>
              <a:t>j</a:t>
            </a:r>
          </a:p>
        </p:txBody>
      </p:sp>
      <p:sp>
        <p:nvSpPr>
          <p:cNvPr id="83979" name="Line 16"/>
          <p:cNvSpPr>
            <a:spLocks noChangeShapeType="1"/>
          </p:cNvSpPr>
          <p:nvPr/>
        </p:nvSpPr>
        <p:spPr bwMode="auto">
          <a:xfrm flipH="1">
            <a:off x="3779838" y="2636838"/>
            <a:ext cx="3887787" cy="208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3980" name="Line 18"/>
          <p:cNvSpPr>
            <a:spLocks noChangeShapeType="1"/>
          </p:cNvSpPr>
          <p:nvPr/>
        </p:nvSpPr>
        <p:spPr bwMode="auto">
          <a:xfrm flipH="1">
            <a:off x="6300788" y="4941888"/>
            <a:ext cx="3587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3981" name="Line 19"/>
          <p:cNvSpPr>
            <a:spLocks noChangeShapeType="1"/>
          </p:cNvSpPr>
          <p:nvPr/>
        </p:nvSpPr>
        <p:spPr bwMode="auto">
          <a:xfrm flipH="1">
            <a:off x="7740650" y="2924175"/>
            <a:ext cx="215900" cy="1296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83982" name="Picture 2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65625"/>
            <a:ext cx="2714625" cy="466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EFF40FC-2248-4BDD-AF4B-EA968B36B12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81</a:t>
            </a:fld>
            <a:endParaRPr lang="hu-HU" altLang="en-US" sz="1400"/>
          </a:p>
        </p:txBody>
      </p:sp>
      <p:pic>
        <p:nvPicPr>
          <p:cNvPr id="849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7856537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32321D1-E210-488D-9EB3-1FD5FDB8B6AB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hu-HU" altLang="en-US" sz="1400"/>
          </a:p>
        </p:txBody>
      </p:sp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81150"/>
            <a:ext cx="7923212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640762" cy="603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21" name="Line 6"/>
          <p:cNvSpPr>
            <a:spLocks noChangeShapeType="1"/>
          </p:cNvSpPr>
          <p:nvPr/>
        </p:nvSpPr>
        <p:spPr bwMode="auto">
          <a:xfrm>
            <a:off x="1042988" y="1844675"/>
            <a:ext cx="3024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6022" name="Line 7"/>
          <p:cNvSpPr>
            <a:spLocks noChangeShapeType="1"/>
          </p:cNvSpPr>
          <p:nvPr/>
        </p:nvSpPr>
        <p:spPr bwMode="auto">
          <a:xfrm>
            <a:off x="4716463" y="1844675"/>
            <a:ext cx="1368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6023" name="Line 8"/>
          <p:cNvSpPr>
            <a:spLocks noChangeShapeType="1"/>
          </p:cNvSpPr>
          <p:nvPr/>
        </p:nvSpPr>
        <p:spPr bwMode="auto">
          <a:xfrm>
            <a:off x="4716463" y="21336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6024" name="Line 9"/>
          <p:cNvSpPr>
            <a:spLocks noChangeShapeType="1"/>
          </p:cNvSpPr>
          <p:nvPr/>
        </p:nvSpPr>
        <p:spPr bwMode="auto">
          <a:xfrm>
            <a:off x="4716463" y="2205038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8602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300663"/>
            <a:ext cx="7707312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45B4E39-BF2C-444C-88BC-F4F1F02BD5D4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83</a:t>
            </a:fld>
            <a:endParaRPr lang="hu-HU" altLang="en-US" sz="1400"/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81075"/>
            <a:ext cx="694213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79359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 Box 8"/>
          <p:cNvSpPr txBox="1">
            <a:spLocks noChangeArrowheads="1"/>
          </p:cNvSpPr>
          <p:nvPr/>
        </p:nvSpPr>
        <p:spPr bwMode="auto">
          <a:xfrm>
            <a:off x="3419475" y="5661025"/>
            <a:ext cx="2087563" cy="330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mivel a</a:t>
            </a:r>
            <a:r>
              <a:rPr lang="hu-HU" altLang="en-US" sz="1400" baseline="-25000"/>
              <a:t>0</a:t>
            </a:r>
            <a:r>
              <a:rPr lang="hu-HU" altLang="en-US" sz="1400"/>
              <a:t> a kezdőállapot</a:t>
            </a:r>
          </a:p>
        </p:txBody>
      </p:sp>
      <p:graphicFrame>
        <p:nvGraphicFramePr>
          <p:cNvPr id="87046" name="Object 9"/>
          <p:cNvGraphicFramePr>
            <a:graphicFrameLocks noChangeAspect="1"/>
          </p:cNvGraphicFramePr>
          <p:nvPr/>
        </p:nvGraphicFramePr>
        <p:xfrm>
          <a:off x="541338" y="260350"/>
          <a:ext cx="7775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3" name="Egyenlet" r:id="rId5" imgW="4813300" imgH="330200" progId="">
                  <p:embed/>
                </p:oleObj>
              </mc:Choice>
              <mc:Fallback>
                <p:oleObj name="Egyenlet" r:id="rId5" imgW="4813300" imgH="33020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260350"/>
                        <a:ext cx="7775575" cy="5334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Line 10"/>
          <p:cNvSpPr>
            <a:spLocks noChangeShapeType="1"/>
          </p:cNvSpPr>
          <p:nvPr/>
        </p:nvSpPr>
        <p:spPr bwMode="auto">
          <a:xfrm flipH="1">
            <a:off x="2124075" y="5805488"/>
            <a:ext cx="1295400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7048" name="Line 11"/>
          <p:cNvSpPr>
            <a:spLocks noChangeShapeType="1"/>
          </p:cNvSpPr>
          <p:nvPr/>
        </p:nvSpPr>
        <p:spPr bwMode="auto">
          <a:xfrm>
            <a:off x="971550" y="836613"/>
            <a:ext cx="576263" cy="460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7049" name="Line 12"/>
          <p:cNvSpPr>
            <a:spLocks noChangeShapeType="1"/>
          </p:cNvSpPr>
          <p:nvPr/>
        </p:nvSpPr>
        <p:spPr bwMode="auto">
          <a:xfrm>
            <a:off x="611188" y="5013325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7050" name="Line 13"/>
          <p:cNvSpPr>
            <a:spLocks noChangeShapeType="1"/>
          </p:cNvSpPr>
          <p:nvPr/>
        </p:nvSpPr>
        <p:spPr bwMode="auto">
          <a:xfrm>
            <a:off x="323850" y="5300663"/>
            <a:ext cx="165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graphicFrame>
        <p:nvGraphicFramePr>
          <p:cNvPr id="87051" name="Object 14"/>
          <p:cNvGraphicFramePr>
            <a:graphicFrameLocks noChangeAspect="1"/>
          </p:cNvGraphicFramePr>
          <p:nvPr/>
        </p:nvGraphicFramePr>
        <p:xfrm>
          <a:off x="4041775" y="2133600"/>
          <a:ext cx="37957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4" name="Egyenlet" r:id="rId7" imgW="2870200" imgH="342900" progId="">
                  <p:embed/>
                </p:oleObj>
              </mc:Choice>
              <mc:Fallback>
                <p:oleObj name="Egyenlet" r:id="rId7" imgW="2870200" imgH="342900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2133600"/>
                        <a:ext cx="3795713" cy="4540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2" name="Line 15"/>
          <p:cNvSpPr>
            <a:spLocks noChangeShapeType="1"/>
          </p:cNvSpPr>
          <p:nvPr/>
        </p:nvSpPr>
        <p:spPr bwMode="auto">
          <a:xfrm flipH="1">
            <a:off x="2987675" y="234950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A0749B2-6DAD-43AD-A853-382D9A2624C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84</a:t>
            </a:fld>
            <a:endParaRPr lang="hu-HU" altLang="en-US" sz="1400"/>
          </a:p>
        </p:txBody>
      </p:sp>
      <p:pic>
        <p:nvPicPr>
          <p:cNvPr id="88067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96975"/>
            <a:ext cx="799941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Line 13"/>
          <p:cNvSpPr>
            <a:spLocks noChangeShapeType="1"/>
          </p:cNvSpPr>
          <p:nvPr/>
        </p:nvSpPr>
        <p:spPr bwMode="auto">
          <a:xfrm flipH="1" flipV="1">
            <a:off x="5292725" y="2276475"/>
            <a:ext cx="172720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88069" name="Text Box 14"/>
          <p:cNvSpPr txBox="1">
            <a:spLocks noChangeArrowheads="1"/>
          </p:cNvSpPr>
          <p:nvPr/>
        </p:nvSpPr>
        <p:spPr bwMode="auto">
          <a:xfrm>
            <a:off x="179388" y="4724400"/>
            <a:ext cx="8569325" cy="361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600"/>
              <a:t>Ha u=t, akkor világos a definíció szerint. Tegyük fel, hogy v-re igaz az állítás és legyen u=vt.</a:t>
            </a:r>
          </a:p>
        </p:txBody>
      </p:sp>
      <p:graphicFrame>
        <p:nvGraphicFramePr>
          <p:cNvPr id="88070" name="Object 15"/>
          <p:cNvGraphicFramePr>
            <a:graphicFrameLocks noChangeAspect="1"/>
          </p:cNvGraphicFramePr>
          <p:nvPr/>
        </p:nvGraphicFramePr>
        <p:xfrm>
          <a:off x="468313" y="5373688"/>
          <a:ext cx="82819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0" name="Egyenlet" r:id="rId4" imgW="3657600" imgH="254000" progId="">
                  <p:embed/>
                </p:oleObj>
              </mc:Choice>
              <mc:Fallback>
                <p:oleObj name="Egyenlet" r:id="rId4" imgW="3657600" imgH="25400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373688"/>
                        <a:ext cx="8281987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1" name="Text Box 16"/>
          <p:cNvSpPr txBox="1">
            <a:spLocks noChangeArrowheads="1"/>
          </p:cNvSpPr>
          <p:nvPr/>
        </p:nvSpPr>
        <p:spPr bwMode="auto">
          <a:xfrm>
            <a:off x="3563938" y="6165850"/>
            <a:ext cx="4321175" cy="392113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Itt használtuk az indukciós feltevést!</a:t>
            </a:r>
          </a:p>
        </p:txBody>
      </p:sp>
      <p:sp>
        <p:nvSpPr>
          <p:cNvPr id="88072" name="Line 17"/>
          <p:cNvSpPr>
            <a:spLocks noChangeShapeType="1"/>
          </p:cNvSpPr>
          <p:nvPr/>
        </p:nvSpPr>
        <p:spPr bwMode="auto">
          <a:xfrm flipV="1">
            <a:off x="5508625" y="57340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pic>
        <p:nvPicPr>
          <p:cNvPr id="88073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0713"/>
            <a:ext cx="7954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4" name="Text Box 6"/>
          <p:cNvSpPr txBox="1">
            <a:spLocks noChangeArrowheads="1"/>
          </p:cNvSpPr>
          <p:nvPr/>
        </p:nvSpPr>
        <p:spPr bwMode="auto">
          <a:xfrm>
            <a:off x="7019925" y="2852738"/>
            <a:ext cx="1584325" cy="54292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400"/>
              <a:t>Igazából {L</a:t>
            </a:r>
            <a:r>
              <a:rPr lang="hu-HU" altLang="en-US" sz="1400" baseline="-25000"/>
              <a:t>p</a:t>
            </a:r>
            <a:r>
              <a:rPr lang="hu-HU" altLang="en-US" sz="1400"/>
              <a:t>} az állapot, nem L</a:t>
            </a:r>
            <a:r>
              <a:rPr lang="hu-HU" altLang="en-US" sz="1400" baseline="-25000"/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9F7582-32F7-4DB8-BECE-B7ECCB10306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85</a:t>
            </a:fld>
            <a:endParaRPr lang="hu-HU" altLang="en-US" sz="1400"/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2305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28775"/>
            <a:ext cx="596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25538"/>
            <a:ext cx="71516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08275"/>
            <a:ext cx="8151812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21388"/>
            <a:ext cx="7856538" cy="7239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6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157788"/>
            <a:ext cx="6799263" cy="7143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E9C336-701F-4BE0-BB4A-48C32FB0CD8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86</a:t>
            </a:fld>
            <a:endParaRPr lang="hu-HU" altLang="en-US" sz="1400"/>
          </a:p>
        </p:txBody>
      </p:sp>
      <p:pic>
        <p:nvPicPr>
          <p:cNvPr id="901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724025"/>
            <a:ext cx="7999412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04E17B-2675-47CD-A687-5DAB7A64A86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87</a:t>
            </a:fld>
            <a:endParaRPr lang="hu-HU" altLang="en-US" sz="1400"/>
          </a:p>
        </p:txBody>
      </p:sp>
      <p:sp>
        <p:nvSpPr>
          <p:cNvPr id="91139" name="Text Box 5"/>
          <p:cNvSpPr txBox="1">
            <a:spLocks noChangeArrowheads="1"/>
          </p:cNvSpPr>
          <p:nvPr/>
        </p:nvSpPr>
        <p:spPr bwMode="auto">
          <a:xfrm>
            <a:off x="3708400" y="188913"/>
            <a:ext cx="5111750" cy="14906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Példa (Demetrovics, 205 old.)</a:t>
            </a:r>
            <a:br>
              <a:rPr lang="hu-HU" altLang="en-US" sz="1800"/>
            </a:br>
            <a:r>
              <a:rPr lang="hu-HU" altLang="en-US" sz="1800"/>
              <a:t>A:={q</a:t>
            </a:r>
            <a:r>
              <a:rPr lang="hu-HU" altLang="en-US" sz="1800" baseline="-25000"/>
              <a:t>0</a:t>
            </a:r>
            <a:r>
              <a:rPr lang="hu-HU" altLang="en-US" sz="1800"/>
              <a:t>,q</a:t>
            </a:r>
            <a:r>
              <a:rPr lang="hu-HU" altLang="en-US" sz="1800" baseline="-25000"/>
              <a:t>1</a:t>
            </a:r>
            <a:r>
              <a:rPr lang="hu-HU" altLang="en-US" sz="1800"/>
              <a:t>,q</a:t>
            </a:r>
            <a:r>
              <a:rPr lang="hu-HU" altLang="en-US" sz="1800" baseline="-25000"/>
              <a:t>2</a:t>
            </a:r>
            <a:r>
              <a:rPr lang="hu-HU" altLang="en-US" sz="1800"/>
              <a:t>}, T:={a, b}  </a:t>
            </a:r>
            <a:r>
              <a:rPr lang="el-GR" altLang="en-US" sz="1800">
                <a:cs typeface="Arial" panose="020B0604020202020204" pitchFamily="34" charset="0"/>
              </a:rPr>
              <a:t>Σ</a:t>
            </a:r>
            <a:r>
              <a:rPr lang="hu-HU" altLang="en-US" sz="1800">
                <a:cs typeface="Arial" panose="020B0604020202020204" pitchFamily="34" charset="0"/>
              </a:rPr>
              <a:t>:={z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, 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}  a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:=q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, </a:t>
            </a:r>
            <a:r>
              <a:rPr lang="el-GR" altLang="en-US" sz="1800">
                <a:cs typeface="Arial" panose="020B0604020202020204" pitchFamily="34" charset="0"/>
              </a:rPr>
              <a:t>σ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:=z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br>
              <a:rPr lang="hu-HU" altLang="en-US" sz="1800" baseline="-25000">
                <a:cs typeface="Arial" panose="020B0604020202020204" pitchFamily="34" charset="0"/>
              </a:rPr>
            </a:br>
            <a:r>
              <a:rPr lang="hu-HU" altLang="en-US" sz="1800">
                <a:cs typeface="Arial" panose="020B0604020202020204" pitchFamily="34" charset="0"/>
              </a:rPr>
              <a:t>(a vermet balról töltjük és balról ovassuk, a szám a </a:t>
            </a:r>
            <a:r>
              <a:rPr lang="hu-HU" altLang="en-US" sz="1800"/>
              <a:t>–2|  jelben azt jelenti, hogy a táblázat melyik delta-szabályát használtuk)</a:t>
            </a:r>
            <a:endParaRPr lang="el-GR" altLang="en-US" sz="1800"/>
          </a:p>
        </p:txBody>
      </p:sp>
      <p:graphicFrame>
        <p:nvGraphicFramePr>
          <p:cNvPr id="97397" name="Group 117"/>
          <p:cNvGraphicFramePr>
            <a:graphicFrameLocks noGrp="1"/>
          </p:cNvGraphicFramePr>
          <p:nvPr/>
        </p:nvGraphicFramePr>
        <p:xfrm>
          <a:off x="250825" y="260350"/>
          <a:ext cx="3382963" cy="2319338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szabály</a:t>
                      </a:r>
                    </a:p>
                  </a:txBody>
                  <a:tcPr marL="54000" marR="54000" marT="46814" marB="468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argumentum</a:t>
                      </a:r>
                    </a:p>
                  </a:txBody>
                  <a:tcPr marL="54000" marR="54000" marT="46814" marB="468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δ</a:t>
                      </a:r>
                      <a:endParaRPr kumimoji="0" lang="hu-H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4000" marR="54000" marT="46814" marB="468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174" name="Text Box 89"/>
          <p:cNvSpPr txBox="1">
            <a:spLocks noChangeArrowheads="1"/>
          </p:cNvSpPr>
          <p:nvPr/>
        </p:nvSpPr>
        <p:spPr bwMode="auto">
          <a:xfrm>
            <a:off x="395288" y="2852738"/>
            <a:ext cx="8208962" cy="162877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&lt;q</a:t>
            </a:r>
            <a:r>
              <a:rPr lang="hu-HU" altLang="en-US" sz="1800" baseline="-25000"/>
              <a:t>0</a:t>
            </a:r>
            <a:r>
              <a:rPr lang="hu-HU" altLang="en-US" sz="1800"/>
              <a:t>, aabb, z</a:t>
            </a:r>
            <a:r>
              <a:rPr lang="hu-HU" altLang="en-US" sz="1800" baseline="-25000"/>
              <a:t>0</a:t>
            </a:r>
            <a:r>
              <a:rPr lang="hu-HU" altLang="en-US" sz="1800"/>
              <a:t>&gt; –2| &lt;q</a:t>
            </a:r>
            <a:r>
              <a:rPr lang="hu-HU" altLang="en-US" sz="1800" baseline="-25000"/>
              <a:t>1</a:t>
            </a:r>
            <a:r>
              <a:rPr lang="hu-HU" altLang="en-US" sz="1800"/>
              <a:t>, abb, z</a:t>
            </a:r>
            <a:r>
              <a:rPr lang="hu-HU" altLang="en-US" sz="1800" baseline="-25000"/>
              <a:t>1</a:t>
            </a:r>
            <a:r>
              <a:rPr lang="hu-HU" altLang="en-US" sz="1800"/>
              <a:t>z</a:t>
            </a:r>
            <a:r>
              <a:rPr lang="hu-HU" altLang="en-US" sz="1800" baseline="-25000"/>
              <a:t>0</a:t>
            </a:r>
            <a:r>
              <a:rPr lang="hu-HU" altLang="en-US" sz="1800"/>
              <a:t> &gt; –3| &lt;q</a:t>
            </a:r>
            <a:r>
              <a:rPr lang="hu-HU" altLang="en-US" sz="1800" baseline="-25000"/>
              <a:t>1</a:t>
            </a:r>
            <a:r>
              <a:rPr lang="hu-HU" altLang="en-US" sz="1800"/>
              <a:t>, bb, z</a:t>
            </a:r>
            <a:r>
              <a:rPr lang="hu-HU" altLang="en-US" sz="1800" baseline="-25000"/>
              <a:t>1</a:t>
            </a:r>
            <a:r>
              <a:rPr lang="hu-HU" altLang="en-US" sz="1800"/>
              <a:t>z</a:t>
            </a:r>
            <a:r>
              <a:rPr lang="hu-HU" altLang="en-US" sz="1800" baseline="-25000"/>
              <a:t>1</a:t>
            </a:r>
            <a:r>
              <a:rPr lang="hu-HU" altLang="en-US" sz="1800"/>
              <a:t>z</a:t>
            </a:r>
            <a:r>
              <a:rPr lang="hu-HU" altLang="en-US" sz="1800" baseline="-25000"/>
              <a:t>0</a:t>
            </a:r>
            <a:r>
              <a:rPr lang="hu-HU" altLang="en-US" sz="1800"/>
              <a:t>&gt; –4| &lt;q</a:t>
            </a:r>
            <a:r>
              <a:rPr lang="hu-HU" altLang="en-US" sz="1800" baseline="-25000"/>
              <a:t>2</a:t>
            </a:r>
            <a:r>
              <a:rPr lang="hu-HU" altLang="en-US" sz="1800"/>
              <a:t>, b, z</a:t>
            </a:r>
            <a:r>
              <a:rPr lang="hu-HU" altLang="en-US" sz="1800" baseline="-25000"/>
              <a:t>1</a:t>
            </a:r>
            <a:r>
              <a:rPr lang="hu-HU" altLang="en-US" sz="1800"/>
              <a:t>z</a:t>
            </a:r>
            <a:r>
              <a:rPr lang="hu-HU" altLang="en-US" sz="1800" baseline="-25000"/>
              <a:t>0</a:t>
            </a:r>
            <a:r>
              <a:rPr lang="hu-HU" altLang="en-US" sz="1800"/>
              <a:t>&gt; </a:t>
            </a:r>
            <a:br>
              <a:rPr lang="hu-HU" altLang="en-US" sz="1800"/>
            </a:br>
            <a:r>
              <a:rPr lang="hu-HU" altLang="en-US" sz="1800"/>
              <a:t/>
            </a:r>
            <a:br>
              <a:rPr lang="hu-HU" altLang="en-US" sz="1800"/>
            </a:br>
            <a:r>
              <a:rPr lang="hu-HU" altLang="en-US" sz="1800"/>
              <a:t>–5| &lt;q</a:t>
            </a:r>
            <a:r>
              <a:rPr lang="hu-HU" altLang="en-US" sz="1800" baseline="-25000"/>
              <a:t>2</a:t>
            </a:r>
            <a:r>
              <a:rPr lang="hu-HU" altLang="en-US" sz="1800"/>
              <a:t>, 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, z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&gt; </a:t>
            </a:r>
            <a:r>
              <a:rPr lang="hu-HU" altLang="en-US" sz="1800"/>
              <a:t>–6| &lt;q</a:t>
            </a:r>
            <a:r>
              <a:rPr lang="hu-HU" altLang="en-US" sz="1800" baseline="-25000"/>
              <a:t>0</a:t>
            </a:r>
            <a:r>
              <a:rPr lang="hu-HU" altLang="en-US" sz="1800"/>
              <a:t>, </a:t>
            </a:r>
            <a:r>
              <a:rPr lang="el-GR" altLang="en-US" sz="1800"/>
              <a:t>ε</a:t>
            </a:r>
            <a:r>
              <a:rPr lang="hu-HU" altLang="en-US" sz="1800"/>
              <a:t>, </a:t>
            </a:r>
            <a:r>
              <a:rPr lang="el-GR" altLang="en-US" sz="1800"/>
              <a:t>ε</a:t>
            </a:r>
            <a:r>
              <a:rPr lang="hu-HU" altLang="en-US" sz="1800"/>
              <a:t> &gt;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Ebből láthatjuk, hogy az automata az </a:t>
            </a:r>
            <a:r>
              <a:rPr lang="hu-HU" altLang="en-US" sz="1800" i="1"/>
              <a:t>aabb</a:t>
            </a:r>
            <a:r>
              <a:rPr lang="hu-HU" altLang="en-US" sz="1800"/>
              <a:t> szót végállapottal is, és üres veremmel is felismeri.</a:t>
            </a:r>
            <a:endParaRPr lang="el-GR" altLang="en-US" sz="1800"/>
          </a:p>
        </p:txBody>
      </p:sp>
      <p:sp>
        <p:nvSpPr>
          <p:cNvPr id="91175" name="Text Box 118"/>
          <p:cNvSpPr txBox="1">
            <a:spLocks noChangeArrowheads="1"/>
          </p:cNvSpPr>
          <p:nvPr/>
        </p:nvSpPr>
        <p:spPr bwMode="auto">
          <a:xfrm>
            <a:off x="395288" y="4724400"/>
            <a:ext cx="8208962" cy="12160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&lt;q</a:t>
            </a:r>
            <a:r>
              <a:rPr lang="hu-HU" altLang="en-US" sz="1800" baseline="-25000"/>
              <a:t>0</a:t>
            </a:r>
            <a:r>
              <a:rPr lang="hu-HU" altLang="en-US" sz="1800"/>
              <a:t>, abaab, z</a:t>
            </a:r>
            <a:r>
              <a:rPr lang="hu-HU" altLang="en-US" sz="1800" baseline="-25000"/>
              <a:t>0</a:t>
            </a:r>
            <a:r>
              <a:rPr lang="hu-HU" altLang="en-US" sz="1800"/>
              <a:t>&gt; –2| &lt;q</a:t>
            </a:r>
            <a:r>
              <a:rPr lang="hu-HU" altLang="en-US" sz="1800" baseline="-25000"/>
              <a:t>1</a:t>
            </a:r>
            <a:r>
              <a:rPr lang="hu-HU" altLang="en-US" sz="1800"/>
              <a:t>, baab, z</a:t>
            </a:r>
            <a:r>
              <a:rPr lang="hu-HU" altLang="en-US" sz="1800" baseline="-25000"/>
              <a:t>1</a:t>
            </a:r>
            <a:r>
              <a:rPr lang="hu-HU" altLang="en-US" sz="1800"/>
              <a:t>z</a:t>
            </a:r>
            <a:r>
              <a:rPr lang="hu-HU" altLang="en-US" sz="1800" baseline="-25000"/>
              <a:t>0</a:t>
            </a:r>
            <a:r>
              <a:rPr lang="hu-HU" altLang="en-US" sz="1800"/>
              <a:t> &gt; –4| &lt;q</a:t>
            </a:r>
            <a:r>
              <a:rPr lang="hu-HU" altLang="en-US" sz="1800" baseline="-25000"/>
              <a:t>2</a:t>
            </a:r>
            <a:r>
              <a:rPr lang="hu-HU" altLang="en-US" sz="1800"/>
              <a:t>, aab, z</a:t>
            </a:r>
            <a:r>
              <a:rPr lang="hu-HU" altLang="en-US" sz="1800" baseline="-25000"/>
              <a:t>0</a:t>
            </a:r>
            <a:r>
              <a:rPr lang="hu-HU" altLang="en-US" sz="1800"/>
              <a:t>&gt;  </a:t>
            </a:r>
            <a:br>
              <a:rPr lang="hu-HU" altLang="en-US" sz="1800"/>
            </a:br>
            <a:r>
              <a:rPr lang="hu-HU" altLang="en-US" sz="1800"/>
              <a:t/>
            </a:r>
            <a:br>
              <a:rPr lang="hu-HU" altLang="en-US" sz="1800"/>
            </a:br>
            <a:r>
              <a:rPr lang="hu-HU" altLang="en-US" sz="1800"/>
              <a:t>Ebből láthatjuk, hogy az automata az </a:t>
            </a:r>
            <a:r>
              <a:rPr lang="hu-HU" altLang="en-US" sz="1800" i="1"/>
              <a:t>abaab</a:t>
            </a:r>
            <a:r>
              <a:rPr lang="hu-HU" altLang="en-US" sz="1800"/>
              <a:t> szót nem ismeri fel, mert mielőtt a szó végére érne, olyan állapotba kerül, ahol nincs meghatározva a lépés.</a:t>
            </a:r>
            <a:endParaRPr lang="el-GR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A8C84E6-649E-4F7B-BAE1-0E30A0E8F61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88</a:t>
            </a:fld>
            <a:endParaRPr lang="hu-HU" altLang="en-US" sz="1400"/>
          </a:p>
        </p:txBody>
      </p:sp>
      <p:graphicFrame>
        <p:nvGraphicFramePr>
          <p:cNvPr id="98308" name="Group 4"/>
          <p:cNvGraphicFramePr>
            <a:graphicFrameLocks noGrp="1"/>
          </p:cNvGraphicFramePr>
          <p:nvPr/>
        </p:nvGraphicFramePr>
        <p:xfrm>
          <a:off x="250825" y="260350"/>
          <a:ext cx="3382963" cy="2319338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0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szabály</a:t>
                      </a:r>
                    </a:p>
                  </a:txBody>
                  <a:tcPr marL="54000" marR="54000" marT="46814" marB="468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argumentum</a:t>
                      </a:r>
                    </a:p>
                  </a:txBody>
                  <a:tcPr marL="54000" marR="54000" marT="46814" marB="468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δ</a:t>
                      </a:r>
                      <a:endParaRPr kumimoji="0" lang="hu-H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54000" marR="54000" marT="46814" marB="468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l-GR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, z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l-GR" sz="16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{&lt;q</a:t>
                      </a:r>
                      <a:r>
                        <a:rPr kumimoji="0" lang="hu-HU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l-G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ε</a:t>
                      </a:r>
                      <a:r>
                        <a:rPr kumimoji="0" lang="hu-H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&gt;}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2197" name="Text Box 38"/>
          <p:cNvSpPr txBox="1">
            <a:spLocks noChangeArrowheads="1"/>
          </p:cNvSpPr>
          <p:nvPr/>
        </p:nvSpPr>
        <p:spPr bwMode="auto">
          <a:xfrm>
            <a:off x="3708400" y="188913"/>
            <a:ext cx="5111750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A:={q</a:t>
            </a:r>
            <a:r>
              <a:rPr lang="hu-HU" altLang="en-US" sz="1800" baseline="-25000"/>
              <a:t>0</a:t>
            </a:r>
            <a:r>
              <a:rPr lang="hu-HU" altLang="en-US" sz="1800"/>
              <a:t>,q</a:t>
            </a:r>
            <a:r>
              <a:rPr lang="hu-HU" altLang="en-US" sz="1800" baseline="-25000"/>
              <a:t>1</a:t>
            </a:r>
            <a:r>
              <a:rPr lang="hu-HU" altLang="en-US" sz="1800"/>
              <a:t>,q</a:t>
            </a:r>
            <a:r>
              <a:rPr lang="hu-HU" altLang="en-US" sz="1800" baseline="-25000"/>
              <a:t>2</a:t>
            </a:r>
            <a:r>
              <a:rPr lang="hu-HU" altLang="en-US" sz="1800"/>
              <a:t>}, T:={a, b}  </a:t>
            </a:r>
            <a:r>
              <a:rPr lang="el-GR" altLang="en-US" sz="1800">
                <a:cs typeface="Arial" panose="020B0604020202020204" pitchFamily="34" charset="0"/>
              </a:rPr>
              <a:t>Σ</a:t>
            </a:r>
            <a:r>
              <a:rPr lang="hu-HU" altLang="en-US" sz="1800">
                <a:cs typeface="Arial" panose="020B0604020202020204" pitchFamily="34" charset="0"/>
              </a:rPr>
              <a:t>:={z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, z</a:t>
            </a:r>
            <a:r>
              <a:rPr lang="hu-HU" altLang="en-US" sz="1800" baseline="-25000">
                <a:cs typeface="Arial" panose="020B0604020202020204" pitchFamily="34" charset="0"/>
              </a:rPr>
              <a:t>1</a:t>
            </a:r>
            <a:r>
              <a:rPr lang="hu-HU" altLang="en-US" sz="1800">
                <a:cs typeface="Arial" panose="020B0604020202020204" pitchFamily="34" charset="0"/>
              </a:rPr>
              <a:t>}  a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:=q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, </a:t>
            </a:r>
            <a:r>
              <a:rPr lang="el-GR" altLang="en-US" sz="1800">
                <a:cs typeface="Arial" panose="020B0604020202020204" pitchFamily="34" charset="0"/>
              </a:rPr>
              <a:t>σ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:=z</a:t>
            </a:r>
            <a:r>
              <a:rPr lang="hu-HU" altLang="en-US" sz="1800" baseline="-25000">
                <a:cs typeface="Arial" panose="020B0604020202020204" pitchFamily="34" charset="0"/>
              </a:rPr>
              <a:t>0</a:t>
            </a:r>
            <a:br>
              <a:rPr lang="hu-HU" altLang="en-US" sz="1800" baseline="-25000">
                <a:cs typeface="Arial" panose="020B0604020202020204" pitchFamily="34" charset="0"/>
              </a:rPr>
            </a:br>
            <a:r>
              <a:rPr lang="hu-HU" altLang="en-US" sz="1800">
                <a:cs typeface="Arial" panose="020B0604020202020204" pitchFamily="34" charset="0"/>
              </a:rPr>
              <a:t>(a vermet balról töltjük és balról olvassuk)</a:t>
            </a:r>
            <a:endParaRPr lang="el-GR" altLang="en-US" sz="1800"/>
          </a:p>
        </p:txBody>
      </p:sp>
      <p:sp>
        <p:nvSpPr>
          <p:cNvPr id="92198" name="Text Box 39"/>
          <p:cNvSpPr txBox="1">
            <a:spLocks noChangeArrowheads="1"/>
          </p:cNvSpPr>
          <p:nvPr/>
        </p:nvSpPr>
        <p:spPr bwMode="auto">
          <a:xfrm>
            <a:off x="323850" y="2924175"/>
            <a:ext cx="7920038" cy="34147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Ez az automata úgy működik, hogy ha a bemeneti szó </a:t>
            </a:r>
            <a:r>
              <a:rPr lang="hu-HU" altLang="en-US" sz="1800" i="1"/>
              <a:t>b</a:t>
            </a:r>
            <a:r>
              <a:rPr lang="hu-HU" altLang="en-US" sz="1800"/>
              <a:t>-vel kezdődik, akkor a működés nem meghatározott. Ha az input szó </a:t>
            </a:r>
            <a:r>
              <a:rPr lang="hu-HU" altLang="en-US" sz="1800" i="1"/>
              <a:t>a</a:t>
            </a:r>
            <a:r>
              <a:rPr lang="hu-HU" altLang="en-US" sz="1800"/>
              <a:t>-val kezdődik, akkor az automata </a:t>
            </a:r>
            <a:r>
              <a:rPr lang="hu-HU" altLang="en-US" sz="1800" i="1"/>
              <a:t>q</a:t>
            </a:r>
            <a:r>
              <a:rPr lang="hu-HU" altLang="en-US" sz="1800" i="1" baseline="-25000"/>
              <a:t>1</a:t>
            </a:r>
            <a:r>
              <a:rPr lang="hu-HU" altLang="en-US" sz="1800"/>
              <a:t> állapotba kerül és aban is marad, amíg a szóban </a:t>
            </a:r>
            <a:r>
              <a:rPr lang="hu-HU" altLang="en-US" sz="1800" i="1"/>
              <a:t>a</a:t>
            </a:r>
            <a:r>
              <a:rPr lang="hu-HU" altLang="en-US" sz="1800"/>
              <a:t>-k következnek, és minden ilyen esetben egy </a:t>
            </a:r>
            <a:r>
              <a:rPr lang="hu-HU" altLang="en-US" sz="1800" i="1"/>
              <a:t>z</a:t>
            </a:r>
            <a:r>
              <a:rPr lang="hu-HU" altLang="en-US" sz="1800" i="1" baseline="-25000"/>
              <a:t>1</a:t>
            </a:r>
            <a:r>
              <a:rPr lang="hu-HU" altLang="en-US" sz="1800"/>
              <a:t>-t hozzáír a veremhez. Ha az automata egy </a:t>
            </a:r>
            <a:r>
              <a:rPr lang="hu-HU" altLang="en-US" sz="1800" i="1"/>
              <a:t>b</a:t>
            </a:r>
            <a:r>
              <a:rPr lang="hu-HU" altLang="en-US" sz="1800"/>
              <a:t>-hez érkezik, akkor átmegy </a:t>
            </a:r>
            <a:r>
              <a:rPr lang="hu-HU" altLang="en-US" sz="1800" i="1"/>
              <a:t>q</a:t>
            </a:r>
            <a:r>
              <a:rPr lang="hu-HU" altLang="en-US" sz="1800" i="1" baseline="-25000"/>
              <a:t>2</a:t>
            </a:r>
            <a:r>
              <a:rPr lang="hu-HU" altLang="en-US" sz="1800"/>
              <a:t> állapotba, és minden beolvasott </a:t>
            </a:r>
            <a:r>
              <a:rPr lang="hu-HU" altLang="en-US" sz="1800" i="1"/>
              <a:t>b</a:t>
            </a:r>
            <a:r>
              <a:rPr lang="hu-HU" altLang="en-US" sz="1800"/>
              <a:t> hatására kitöröl egy </a:t>
            </a:r>
            <a:r>
              <a:rPr lang="hu-HU" altLang="en-US" sz="1800" i="1"/>
              <a:t>z</a:t>
            </a:r>
            <a:r>
              <a:rPr lang="hu-HU" altLang="en-US" sz="1800" i="1" baseline="-25000"/>
              <a:t>1</a:t>
            </a:r>
            <a:r>
              <a:rPr lang="hu-HU" altLang="en-US" sz="1800"/>
              <a:t> jelet a veremből. Ha az utolsó </a:t>
            </a:r>
            <a:r>
              <a:rPr lang="hu-HU" altLang="en-US" sz="1800" i="1"/>
              <a:t>b</a:t>
            </a:r>
            <a:r>
              <a:rPr lang="hu-HU" altLang="en-US" sz="1800"/>
              <a:t> olvasásakor egyúttal a </a:t>
            </a:r>
            <a:r>
              <a:rPr lang="hu-HU" altLang="en-US" sz="1800" i="1"/>
              <a:t>z</a:t>
            </a:r>
            <a:r>
              <a:rPr lang="hu-HU" altLang="en-US" sz="1800" i="1" baseline="-25000"/>
              <a:t>1</a:t>
            </a:r>
            <a:r>
              <a:rPr lang="hu-HU" altLang="en-US" sz="1800"/>
              <a:t>-ek is elfogytak a veremből,  akkor az automata egy </a:t>
            </a:r>
            <a:r>
              <a:rPr lang="el-GR" altLang="en-US" sz="1800">
                <a:cs typeface="Arial" panose="020B0604020202020204" pitchFamily="34" charset="0"/>
              </a:rPr>
              <a:t>ε</a:t>
            </a:r>
            <a:r>
              <a:rPr lang="hu-HU" altLang="en-US" sz="1800">
                <a:cs typeface="Arial" panose="020B0604020202020204" pitchFamily="34" charset="0"/>
              </a:rPr>
              <a:t>-lépéssel </a:t>
            </a:r>
            <a:r>
              <a:rPr lang="hu-HU" altLang="en-US" sz="1800" i="1">
                <a:cs typeface="Arial" panose="020B0604020202020204" pitchFamily="34" charset="0"/>
              </a:rPr>
              <a:t>q</a:t>
            </a:r>
            <a:r>
              <a:rPr lang="hu-HU" altLang="en-US" sz="1800" i="1" baseline="-25000">
                <a:cs typeface="Arial" panose="020B0604020202020204" pitchFamily="34" charset="0"/>
              </a:rPr>
              <a:t>0</a:t>
            </a:r>
            <a:r>
              <a:rPr lang="hu-HU" altLang="en-US" sz="1800">
                <a:cs typeface="Arial" panose="020B0604020202020204" pitchFamily="34" charset="0"/>
              </a:rPr>
              <a:t> végállapotba kerül és kiüríti a veremmemóriát.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Bármely más esetben az automata lépése nincs meghatározva.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>
                <a:cs typeface="Arial" panose="020B0604020202020204" pitchFamily="34" charset="0"/>
              </a:rPr>
              <a:t>A verem automata tehát végállapottal is, üres veremmel is az </a:t>
            </a:r>
            <a:r>
              <a:rPr lang="hu-HU" altLang="en-US" sz="1800" i="1">
                <a:cs typeface="Arial" panose="020B0604020202020204" pitchFamily="34" charset="0"/>
              </a:rPr>
              <a:t>a</a:t>
            </a:r>
            <a:r>
              <a:rPr lang="hu-HU" altLang="en-US" sz="1800" i="1" baseline="30000">
                <a:cs typeface="Arial" panose="020B0604020202020204" pitchFamily="34" charset="0"/>
              </a:rPr>
              <a:t>n</a:t>
            </a:r>
            <a:r>
              <a:rPr lang="hu-HU" altLang="en-US" sz="1800" i="1">
                <a:cs typeface="Arial" panose="020B0604020202020204" pitchFamily="34" charset="0"/>
              </a:rPr>
              <a:t>b</a:t>
            </a:r>
            <a:r>
              <a:rPr lang="hu-HU" altLang="en-US" sz="1800" i="1" baseline="30000">
                <a:cs typeface="Arial" panose="020B0604020202020204" pitchFamily="34" charset="0"/>
              </a:rPr>
              <a:t>n</a:t>
            </a:r>
            <a:r>
              <a:rPr lang="hu-HU" altLang="en-US" sz="1800">
                <a:cs typeface="Arial" panose="020B0604020202020204" pitchFamily="34" charset="0"/>
              </a:rPr>
              <a:t> (</a:t>
            </a:r>
            <a:r>
              <a:rPr lang="hu-HU" altLang="en-US" sz="1800" i="1">
                <a:cs typeface="Arial" panose="020B0604020202020204" pitchFamily="34" charset="0"/>
              </a:rPr>
              <a:t>n</a:t>
            </a:r>
            <a:r>
              <a:rPr lang="hu-HU" altLang="en-US" sz="1800">
                <a:cs typeface="Arial" panose="020B0604020202020204" pitchFamily="34" charset="0"/>
              </a:rPr>
              <a:t>≥0) szavakat ismeri fel.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BB7900-259D-4478-862D-08337643649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89</a:t>
            </a:fld>
            <a:endParaRPr lang="hu-HU" altLang="en-US" sz="1400"/>
          </a:p>
        </p:txBody>
      </p:sp>
      <p:pic>
        <p:nvPicPr>
          <p:cNvPr id="9318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85950"/>
            <a:ext cx="8116888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 számának helye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FB3F211-601F-405F-BF5C-0E8C5F7413C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hu-HU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4000" smtClean="0">
                <a:solidFill>
                  <a:srgbClr val="FF0000"/>
                </a:solidFill>
              </a:rPr>
              <a:t>Példa olyan hozzárendelésre, amely nem homomorfizmus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hu-HU" altLang="en-US" smtClean="0"/>
              <a:t>Legyen most H az a leképezés, amelyre </a:t>
            </a:r>
            <a:br>
              <a:rPr lang="hu-HU" altLang="en-US" smtClean="0"/>
            </a:br>
            <a:r>
              <a:rPr lang="hu-HU" altLang="en-US" smtClean="0"/>
              <a:t>I-&gt;1, II-&gt;2, III-&gt;3, IV-&gt;4, V-&gt;5, VI-&gt;6,</a:t>
            </a:r>
            <a:br>
              <a:rPr lang="hu-HU" altLang="en-US" smtClean="0"/>
            </a:br>
            <a:r>
              <a:rPr lang="hu-HU" altLang="en-US" smtClean="0"/>
              <a:t>VII-&gt;7, VIII-&gt;8, IX-&gt;9</a:t>
            </a:r>
          </a:p>
          <a:p>
            <a:pPr eaLnBrk="1" hangingPunct="1"/>
            <a:r>
              <a:rPr lang="hu-HU" altLang="en-US" smtClean="0">
                <a:cs typeface="Arial" panose="020B0604020202020204" pitchFamily="34" charset="0"/>
              </a:rPr>
              <a:t>Ez nyilván nem homomorfizmus, mert pl. ha homomorfizmus lenne, akkor</a:t>
            </a:r>
            <a:br>
              <a:rPr lang="hu-HU" altLang="en-US" smtClean="0">
                <a:cs typeface="Arial" panose="020B0604020202020204" pitchFamily="34" charset="0"/>
              </a:rPr>
            </a:br>
            <a:r>
              <a:rPr lang="hu-HU" altLang="en-US" smtClean="0">
                <a:cs typeface="Arial" panose="020B0604020202020204" pitchFamily="34" charset="0"/>
              </a:rPr>
              <a:t>6=H(VI)=H(V)H(I)=51 lenne, ami nyilván nem teljesül.</a:t>
            </a:r>
          </a:p>
          <a:p>
            <a:pPr eaLnBrk="1" hangingPunct="1"/>
            <a:endParaRPr lang="el-GR" altLang="en-US" smtClean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7309412-0933-4732-AE8E-573D7E6086F5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90</a:t>
            </a:fld>
            <a:endParaRPr lang="hu-HU" altLang="en-US" sz="1400"/>
          </a:p>
        </p:txBody>
      </p:sp>
      <p:pic>
        <p:nvPicPr>
          <p:cNvPr id="9421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804703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8078787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E7D88D-1F04-4768-AEA2-43554AD4030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91</a:t>
            </a:fld>
            <a:endParaRPr lang="hu-HU" altLang="en-US" sz="1400"/>
          </a:p>
        </p:txBody>
      </p:sp>
      <p:pic>
        <p:nvPicPr>
          <p:cNvPr id="9523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7856537" cy="771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07878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Line 6"/>
          <p:cNvSpPr>
            <a:spLocks noChangeShapeType="1"/>
          </p:cNvSpPr>
          <p:nvPr/>
        </p:nvSpPr>
        <p:spPr bwMode="auto">
          <a:xfrm>
            <a:off x="3276600" y="1844675"/>
            <a:ext cx="5256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5238" name="Line 7"/>
          <p:cNvSpPr>
            <a:spLocks noChangeShapeType="1"/>
          </p:cNvSpPr>
          <p:nvPr/>
        </p:nvSpPr>
        <p:spPr bwMode="auto">
          <a:xfrm>
            <a:off x="539750" y="2133600"/>
            <a:ext cx="7993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5239" name="Line 8"/>
          <p:cNvSpPr>
            <a:spLocks noChangeShapeType="1"/>
          </p:cNvSpPr>
          <p:nvPr/>
        </p:nvSpPr>
        <p:spPr bwMode="auto">
          <a:xfrm>
            <a:off x="539750" y="2349500"/>
            <a:ext cx="6264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5240" name="Text Box 9"/>
          <p:cNvSpPr txBox="1">
            <a:spLocks noChangeArrowheads="1"/>
          </p:cNvSpPr>
          <p:nvPr/>
        </p:nvSpPr>
        <p:spPr bwMode="auto">
          <a:xfrm>
            <a:off x="684213" y="5876925"/>
            <a:ext cx="6983412" cy="392113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bizonyítás részleteinek megértéséhez lásd a 83. diát!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D73DD72-9080-4A6B-9180-003F1E5CA50C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92</a:t>
            </a:fld>
            <a:endParaRPr lang="hu-HU" altLang="en-US" sz="1400"/>
          </a:p>
        </p:txBody>
      </p:sp>
      <p:pic>
        <p:nvPicPr>
          <p:cNvPr id="9625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79549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6"/>
          <p:cNvSpPr txBox="1">
            <a:spLocks noChangeArrowheads="1"/>
          </p:cNvSpPr>
          <p:nvPr/>
        </p:nvSpPr>
        <p:spPr bwMode="auto">
          <a:xfrm>
            <a:off x="323850" y="981075"/>
            <a:ext cx="7920038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redukálás algoritmussal végrehajtható a ~ reláció szerinti faktorizálással (ld. absztrakt algebra tanulmányok, diszkrét matematikából </a:t>
            </a:r>
            <a:r>
              <a:rPr lang="hu-HU" altLang="en-US" sz="1800">
                <a:sym typeface="Wingdings" panose="05000000000000000000" pitchFamily="2" charset="2"/>
              </a:rPr>
              <a:t></a:t>
            </a:r>
            <a:endParaRPr lang="hu-HU" altLang="en-US" sz="1800"/>
          </a:p>
        </p:txBody>
      </p:sp>
      <p:pic>
        <p:nvPicPr>
          <p:cNvPr id="9626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79994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Line 10"/>
          <p:cNvSpPr>
            <a:spLocks noChangeShapeType="1"/>
          </p:cNvSpPr>
          <p:nvPr/>
        </p:nvSpPr>
        <p:spPr bwMode="auto">
          <a:xfrm>
            <a:off x="971550" y="2492375"/>
            <a:ext cx="7345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6263" name="Line 11"/>
          <p:cNvSpPr>
            <a:spLocks noChangeShapeType="1"/>
          </p:cNvSpPr>
          <p:nvPr/>
        </p:nvSpPr>
        <p:spPr bwMode="auto">
          <a:xfrm>
            <a:off x="395288" y="2708275"/>
            <a:ext cx="309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473619-F41A-4CF5-8F2E-83FE45E83BA1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93</a:t>
            </a:fld>
            <a:endParaRPr lang="hu-HU" altLang="en-US" sz="1400"/>
          </a:p>
        </p:txBody>
      </p:sp>
      <p:pic>
        <p:nvPicPr>
          <p:cNvPr id="9728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806608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Line 5"/>
          <p:cNvSpPr>
            <a:spLocks noChangeShapeType="1"/>
          </p:cNvSpPr>
          <p:nvPr/>
        </p:nvSpPr>
        <p:spPr bwMode="auto">
          <a:xfrm>
            <a:off x="3924300" y="1916113"/>
            <a:ext cx="4608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7285" name="Line 6"/>
          <p:cNvSpPr>
            <a:spLocks noChangeShapeType="1"/>
          </p:cNvSpPr>
          <p:nvPr/>
        </p:nvSpPr>
        <p:spPr bwMode="auto">
          <a:xfrm>
            <a:off x="539750" y="2205038"/>
            <a:ext cx="6696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7286" name="Text Box 7"/>
          <p:cNvSpPr txBox="1">
            <a:spLocks noChangeArrowheads="1"/>
          </p:cNvSpPr>
          <p:nvPr/>
        </p:nvSpPr>
        <p:spPr bwMode="auto">
          <a:xfrm>
            <a:off x="684213" y="2492375"/>
            <a:ext cx="7775575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Megjegyzés: A redukció részleteit nem taglaltuk és az izomorfia tételt nem bizonyítottuk, ld. a jegyzetet!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5476D79-9835-4C38-BB3B-40D1B9567892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94</a:t>
            </a:fld>
            <a:endParaRPr lang="hu-HU" altLang="en-US" sz="1400"/>
          </a:p>
        </p:txBody>
      </p:sp>
      <p:pic>
        <p:nvPicPr>
          <p:cNvPr id="9830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57300"/>
            <a:ext cx="81168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 Box 5"/>
          <p:cNvSpPr txBox="1">
            <a:spLocks noChangeArrowheads="1"/>
          </p:cNvSpPr>
          <p:nvPr/>
        </p:nvSpPr>
        <p:spPr bwMode="auto">
          <a:xfrm>
            <a:off x="684213" y="5734050"/>
            <a:ext cx="7416800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 i="1">
                <a:cs typeface="Arial" panose="020B0604020202020204" pitchFamily="34" charset="0"/>
              </a:rPr>
              <a:t>ρ</a:t>
            </a:r>
            <a:r>
              <a:rPr lang="hu-HU" altLang="en-US" sz="1800" i="1" baseline="-25000">
                <a:cs typeface="Arial" panose="020B0604020202020204" pitchFamily="34" charset="0"/>
              </a:rPr>
              <a:t>1</a:t>
            </a:r>
            <a:r>
              <a:rPr lang="hu-HU" altLang="en-US" sz="1800"/>
              <a:t> akkor finomabb mint </a:t>
            </a:r>
            <a:r>
              <a:rPr lang="el-GR" altLang="en-US" sz="1800" i="1"/>
              <a:t>ρ</a:t>
            </a:r>
            <a:r>
              <a:rPr lang="hu-HU" altLang="en-US" sz="1800" i="1" baseline="-25000"/>
              <a:t>2</a:t>
            </a:r>
            <a:r>
              <a:rPr lang="hu-HU" altLang="en-US" sz="1800"/>
              <a:t>, ha </a:t>
            </a:r>
            <a:r>
              <a:rPr lang="el-GR" altLang="en-US" sz="1800" i="1"/>
              <a:t>ρ</a:t>
            </a:r>
            <a:r>
              <a:rPr lang="hu-HU" altLang="en-US" sz="1800" i="1" baseline="-25000"/>
              <a:t>2</a:t>
            </a:r>
            <a:r>
              <a:rPr lang="hu-HU" altLang="en-US" sz="1800"/>
              <a:t> egyes ekvivalencia osztályai felbomlanak mint </a:t>
            </a:r>
            <a:r>
              <a:rPr lang="el-GR" altLang="en-US" sz="1800" i="1"/>
              <a:t>ρ</a:t>
            </a:r>
            <a:r>
              <a:rPr lang="hu-HU" altLang="en-US" sz="1800" i="1" baseline="-25000"/>
              <a:t>1</a:t>
            </a:r>
            <a:r>
              <a:rPr lang="hu-HU" altLang="en-US" sz="1800"/>
              <a:t> ekvivalencia osztályai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B86B5E5-51F3-4B0F-B30D-35C63D01E60F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95</a:t>
            </a:fld>
            <a:endParaRPr lang="hu-HU" altLang="en-US" sz="1400"/>
          </a:p>
        </p:txBody>
      </p:sp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79613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81525"/>
            <a:ext cx="692308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Line 6"/>
          <p:cNvSpPr>
            <a:spLocks noChangeShapeType="1"/>
          </p:cNvSpPr>
          <p:nvPr/>
        </p:nvSpPr>
        <p:spPr bwMode="auto">
          <a:xfrm>
            <a:off x="1331913" y="4868863"/>
            <a:ext cx="6192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99334" name="Text Box 7"/>
          <p:cNvSpPr txBox="1">
            <a:spLocks noChangeArrowheads="1"/>
          </p:cNvSpPr>
          <p:nvPr/>
        </p:nvSpPr>
        <p:spPr bwMode="auto">
          <a:xfrm>
            <a:off x="684213" y="5229225"/>
            <a:ext cx="4608512" cy="392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A részleteket lásd a jegyzet 45. oldalán.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D8A8EB-30C4-4A24-A20F-5172457F145A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96</a:t>
            </a:fld>
            <a:endParaRPr lang="hu-HU" altLang="en-US" sz="1400"/>
          </a:p>
        </p:txBody>
      </p:sp>
      <p:pic>
        <p:nvPicPr>
          <p:cNvPr id="10035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80279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21163"/>
            <a:ext cx="7980362" cy="1524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CB8BE09-3356-4BAD-A520-FAEC51A71BD3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97</a:t>
            </a:fld>
            <a:endParaRPr lang="hu-HU" altLang="en-US" sz="1400"/>
          </a:p>
        </p:txBody>
      </p:sp>
      <p:pic>
        <p:nvPicPr>
          <p:cNvPr id="10137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59721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58308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 Box 6"/>
          <p:cNvSpPr txBox="1">
            <a:spLocks noChangeArrowheads="1"/>
          </p:cNvSpPr>
          <p:nvPr/>
        </p:nvSpPr>
        <p:spPr bwMode="auto">
          <a:xfrm>
            <a:off x="611188" y="3789363"/>
            <a:ext cx="4176712" cy="3921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(ii) lásd a zártsági tételt a 62. dián!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D074DB3-ED82-4C47-BB58-B0C36FA94966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98</a:t>
            </a:fld>
            <a:endParaRPr lang="hu-HU" altLang="en-US" sz="1400"/>
          </a:p>
        </p:txBody>
      </p:sp>
      <p:pic>
        <p:nvPicPr>
          <p:cNvPr id="10240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4381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08050"/>
            <a:ext cx="8424863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Text Box 6"/>
          <p:cNvSpPr txBox="1">
            <a:spLocks noChangeArrowheads="1"/>
          </p:cNvSpPr>
          <p:nvPr/>
        </p:nvSpPr>
        <p:spPr bwMode="auto">
          <a:xfrm>
            <a:off x="5795963" y="333375"/>
            <a:ext cx="2952750" cy="392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hu-HU" altLang="en-US" sz="1800"/>
              <a:t>Lásd 74., 75. és 79. diák)</a:t>
            </a:r>
          </a:p>
        </p:txBody>
      </p:sp>
      <p:sp>
        <p:nvSpPr>
          <p:cNvPr id="102406" name="Line 7"/>
          <p:cNvSpPr>
            <a:spLocks noChangeShapeType="1"/>
          </p:cNvSpPr>
          <p:nvPr/>
        </p:nvSpPr>
        <p:spPr bwMode="auto">
          <a:xfrm flipH="1">
            <a:off x="2411413" y="549275"/>
            <a:ext cx="3313112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Dia számának hely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99B0704-B3EF-4528-9CFB-C03F17630BC9}" type="slidenum">
              <a:rPr lang="hu-HU" altLang="en-US" sz="1400"/>
              <a:pPr eaLnBrk="1" hangingPunct="1">
                <a:spcBef>
                  <a:spcPct val="0"/>
                </a:spcBef>
                <a:buFontTx/>
                <a:buNone/>
              </a:pPr>
              <a:t>99</a:t>
            </a:fld>
            <a:endParaRPr lang="hu-HU" altLang="en-US" sz="1400"/>
          </a:p>
        </p:txBody>
      </p:sp>
      <p:pic>
        <p:nvPicPr>
          <p:cNvPr id="10342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7535863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8040688" cy="466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2989</Words>
  <Application>Microsoft Office PowerPoint</Application>
  <PresentationFormat>Diavetítés a képernyőre (4:3 oldalarány)</PresentationFormat>
  <Paragraphs>450</Paragraphs>
  <Slides>150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150</vt:i4>
      </vt:variant>
    </vt:vector>
  </HeadingPairs>
  <TitlesOfParts>
    <vt:vector size="154" baseType="lpstr">
      <vt:lpstr>Arial</vt:lpstr>
      <vt:lpstr>Wingdings</vt:lpstr>
      <vt:lpstr>Alapértelmezett terv</vt:lpstr>
      <vt:lpstr>Egyenlet</vt:lpstr>
      <vt:lpstr>Formális nyelvek  előadások</vt:lpstr>
      <vt:lpstr>Követelmények</vt:lpstr>
      <vt:lpstr>Irodalom</vt:lpstr>
      <vt:lpstr>PowerPoint-bemutató</vt:lpstr>
      <vt:lpstr>PowerPoint-bemutató</vt:lpstr>
      <vt:lpstr>PowerPoint-bemutató</vt:lpstr>
      <vt:lpstr>PowerPoint-bemutató</vt:lpstr>
      <vt:lpstr>Példa homomorfizmusra</vt:lpstr>
      <vt:lpstr>Példa olyan hozzárendelésre, amely nem homomorfizmus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Példa (Demetrovics, 118. oldal)</vt:lpstr>
      <vt:lpstr>Példa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Formális nyelvek</dc:title>
  <dc:creator>CsL</dc:creator>
  <cp:lastModifiedBy>Csink László</cp:lastModifiedBy>
  <cp:revision>176</cp:revision>
  <cp:lastPrinted>2013-01-09T11:28:40Z</cp:lastPrinted>
  <dcterms:created xsi:type="dcterms:W3CDTF">2010-02-08T13:51:17Z</dcterms:created>
  <dcterms:modified xsi:type="dcterms:W3CDTF">2019-02-11T13:36:38Z</dcterms:modified>
</cp:coreProperties>
</file>